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0" r:id="rId2"/>
    <p:sldId id="260" r:id="rId3"/>
    <p:sldId id="316" r:id="rId4"/>
    <p:sldId id="358" r:id="rId5"/>
    <p:sldId id="359" r:id="rId6"/>
    <p:sldId id="322" r:id="rId7"/>
    <p:sldId id="360" r:id="rId8"/>
    <p:sldId id="318" r:id="rId9"/>
    <p:sldId id="327" r:id="rId10"/>
    <p:sldId id="270" r:id="rId11"/>
    <p:sldId id="258" r:id="rId12"/>
    <p:sldId id="265" r:id="rId13"/>
    <p:sldId id="271" r:id="rId14"/>
    <p:sldId id="279" r:id="rId15"/>
    <p:sldId id="267" r:id="rId16"/>
    <p:sldId id="259" r:id="rId17"/>
    <p:sldId id="266" r:id="rId18"/>
    <p:sldId id="371" r:id="rId19"/>
    <p:sldId id="372" r:id="rId20"/>
    <p:sldId id="373" r:id="rId21"/>
    <p:sldId id="374" r:id="rId22"/>
    <p:sldId id="257" r:id="rId23"/>
    <p:sldId id="292" r:id="rId24"/>
    <p:sldId id="375" r:id="rId25"/>
    <p:sldId id="291" r:id="rId26"/>
    <p:sldId id="264" r:id="rId27"/>
    <p:sldId id="261" r:id="rId28"/>
    <p:sldId id="277" r:id="rId29"/>
    <p:sldId id="268" r:id="rId30"/>
    <p:sldId id="262" r:id="rId31"/>
    <p:sldId id="376" r:id="rId32"/>
    <p:sldId id="290" r:id="rId33"/>
    <p:sldId id="377" r:id="rId34"/>
    <p:sldId id="378" r:id="rId35"/>
    <p:sldId id="357" r:id="rId36"/>
    <p:sldId id="269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 pośredni 3 — Ak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93" autoAdjust="0"/>
  </p:normalViewPr>
  <p:slideViewPr>
    <p:cSldViewPr snapToGrid="0">
      <p:cViewPr varScale="1">
        <p:scale>
          <a:sx n="100" d="100"/>
          <a:sy n="100" d="100"/>
        </p:scale>
        <p:origin x="2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71EA8-625C-4436-A9D6-045C801BA6D2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DDA4AE6-A528-4EF9-82FC-82398AF16B45}">
      <dgm:prSet/>
      <dgm:spPr/>
      <dgm:t>
        <a:bodyPr/>
        <a:lstStyle/>
        <a:p>
          <a:pPr rtl="0"/>
          <a:r>
            <a:rPr lang="pl-PL" b="1"/>
            <a:t>Grupy docelowe LSR:</a:t>
          </a:r>
          <a:endParaRPr lang="pl-PL"/>
        </a:p>
      </dgm:t>
    </dgm:pt>
    <dgm:pt modelId="{EAD75C0A-26EF-427C-982A-180B884027DE}" type="parTrans" cxnId="{7D70EC66-C31A-4A72-A2B3-69CAA23AE20B}">
      <dgm:prSet/>
      <dgm:spPr/>
      <dgm:t>
        <a:bodyPr/>
        <a:lstStyle/>
        <a:p>
          <a:endParaRPr lang="pl-PL"/>
        </a:p>
      </dgm:t>
    </dgm:pt>
    <dgm:pt modelId="{F1949552-CE57-4BE0-A9B9-C6797008D595}" type="sibTrans" cxnId="{7D70EC66-C31A-4A72-A2B3-69CAA23AE20B}">
      <dgm:prSet/>
      <dgm:spPr/>
      <dgm:t>
        <a:bodyPr/>
        <a:lstStyle/>
        <a:p>
          <a:endParaRPr lang="pl-PL"/>
        </a:p>
      </dgm:t>
    </dgm:pt>
    <dgm:pt modelId="{F2939F2D-B3AD-4B2E-B3E0-33157EFC1939}">
      <dgm:prSet/>
      <dgm:spPr/>
      <dgm:t>
        <a:bodyPr/>
        <a:lstStyle/>
        <a:p>
          <a:pPr rtl="0"/>
          <a:r>
            <a:rPr lang="pl-PL"/>
            <a:t>Mieszkańcy obszaru</a:t>
          </a:r>
        </a:p>
      </dgm:t>
    </dgm:pt>
    <dgm:pt modelId="{16AC5E20-4742-45CB-BC60-9B909CB9CDD9}" type="parTrans" cxnId="{1BFDAA71-AEB4-44A0-AEEF-3F5641254F03}">
      <dgm:prSet/>
      <dgm:spPr/>
      <dgm:t>
        <a:bodyPr/>
        <a:lstStyle/>
        <a:p>
          <a:endParaRPr lang="pl-PL"/>
        </a:p>
      </dgm:t>
    </dgm:pt>
    <dgm:pt modelId="{A9018AA1-3435-427A-9A50-7997AAB2246E}" type="sibTrans" cxnId="{1BFDAA71-AEB4-44A0-AEEF-3F5641254F03}">
      <dgm:prSet/>
      <dgm:spPr/>
      <dgm:t>
        <a:bodyPr/>
        <a:lstStyle/>
        <a:p>
          <a:endParaRPr lang="pl-PL"/>
        </a:p>
      </dgm:t>
    </dgm:pt>
    <dgm:pt modelId="{8CCB5031-21AA-41EF-8BCF-C794D5A3EAB7}">
      <dgm:prSet/>
      <dgm:spPr/>
      <dgm:t>
        <a:bodyPr/>
        <a:lstStyle/>
        <a:p>
          <a:pPr rtl="0"/>
          <a:r>
            <a:rPr lang="pl-PL"/>
            <a:t>Turyści</a:t>
          </a:r>
        </a:p>
      </dgm:t>
    </dgm:pt>
    <dgm:pt modelId="{0A51DDBA-DAC9-4E7C-8A73-8CDA87008D97}" type="parTrans" cxnId="{8BCBA253-F5C1-408F-B2B8-F866391ACD3C}">
      <dgm:prSet/>
      <dgm:spPr/>
      <dgm:t>
        <a:bodyPr/>
        <a:lstStyle/>
        <a:p>
          <a:endParaRPr lang="pl-PL"/>
        </a:p>
      </dgm:t>
    </dgm:pt>
    <dgm:pt modelId="{45A05141-B1C3-4B30-B725-9407DFC0F932}" type="sibTrans" cxnId="{8BCBA253-F5C1-408F-B2B8-F866391ACD3C}">
      <dgm:prSet/>
      <dgm:spPr/>
      <dgm:t>
        <a:bodyPr/>
        <a:lstStyle/>
        <a:p>
          <a:endParaRPr lang="pl-PL"/>
        </a:p>
      </dgm:t>
    </dgm:pt>
    <dgm:pt modelId="{62A2308C-05FF-4718-961F-11C295C309B6}">
      <dgm:prSet/>
      <dgm:spPr/>
      <dgm:t>
        <a:bodyPr/>
        <a:lstStyle/>
        <a:p>
          <a:pPr rtl="0"/>
          <a:r>
            <a:rPr lang="pl-PL"/>
            <a:t>Przedsiębiorcy</a:t>
          </a:r>
        </a:p>
      </dgm:t>
    </dgm:pt>
    <dgm:pt modelId="{B92CD379-CA99-4405-B28E-7AF123DF396B}" type="parTrans" cxnId="{A7D71ABB-6C1D-4BF6-9A15-F794DCD4B6A5}">
      <dgm:prSet/>
      <dgm:spPr/>
      <dgm:t>
        <a:bodyPr/>
        <a:lstStyle/>
        <a:p>
          <a:endParaRPr lang="pl-PL"/>
        </a:p>
      </dgm:t>
    </dgm:pt>
    <dgm:pt modelId="{7E62B0AA-B2B5-4E02-AB28-5D385D313ED6}" type="sibTrans" cxnId="{A7D71ABB-6C1D-4BF6-9A15-F794DCD4B6A5}">
      <dgm:prSet/>
      <dgm:spPr/>
      <dgm:t>
        <a:bodyPr/>
        <a:lstStyle/>
        <a:p>
          <a:endParaRPr lang="pl-PL"/>
        </a:p>
      </dgm:t>
    </dgm:pt>
    <dgm:pt modelId="{117B9E63-FBBD-466E-9B78-3D3E45CE9CB0}">
      <dgm:prSet/>
      <dgm:spPr/>
      <dgm:t>
        <a:bodyPr/>
        <a:lstStyle/>
        <a:p>
          <a:pPr rtl="0"/>
          <a:r>
            <a:rPr lang="pl-PL" dirty="0"/>
            <a:t>Organizacje pozarządowe</a:t>
          </a:r>
        </a:p>
      </dgm:t>
    </dgm:pt>
    <dgm:pt modelId="{87946064-BEA8-4713-9748-FD83E0E41EE2}" type="parTrans" cxnId="{4F8136D6-F19C-4464-8B8A-36AAF4C6F501}">
      <dgm:prSet/>
      <dgm:spPr/>
      <dgm:t>
        <a:bodyPr/>
        <a:lstStyle/>
        <a:p>
          <a:endParaRPr lang="pl-PL"/>
        </a:p>
      </dgm:t>
    </dgm:pt>
    <dgm:pt modelId="{CFAEEA86-60C4-4D70-B228-C25673480C10}" type="sibTrans" cxnId="{4F8136D6-F19C-4464-8B8A-36AAF4C6F501}">
      <dgm:prSet/>
      <dgm:spPr/>
      <dgm:t>
        <a:bodyPr/>
        <a:lstStyle/>
        <a:p>
          <a:endParaRPr lang="pl-PL"/>
        </a:p>
      </dgm:t>
    </dgm:pt>
    <dgm:pt modelId="{FF8A01ED-E3E3-404D-8C17-D7DCD74012E0}">
      <dgm:prSet/>
      <dgm:spPr/>
      <dgm:t>
        <a:bodyPr/>
        <a:lstStyle/>
        <a:p>
          <a:pPr rtl="0"/>
          <a:r>
            <a:rPr lang="pl-PL" b="1" dirty="0"/>
            <a:t>Grupa </a:t>
          </a:r>
          <a:r>
            <a:rPr lang="pl-PL" b="1" dirty="0" err="1"/>
            <a:t>defaworyzowana</a:t>
          </a:r>
          <a:r>
            <a:rPr lang="pl-PL" b="1" dirty="0"/>
            <a:t>:</a:t>
          </a:r>
          <a:endParaRPr lang="pl-PL" dirty="0"/>
        </a:p>
      </dgm:t>
    </dgm:pt>
    <dgm:pt modelId="{F361552D-0F4C-434F-A264-BAC96B2714F8}" type="parTrans" cxnId="{5B12FF72-F406-4A5F-AE1D-10C313F43AFB}">
      <dgm:prSet/>
      <dgm:spPr/>
      <dgm:t>
        <a:bodyPr/>
        <a:lstStyle/>
        <a:p>
          <a:endParaRPr lang="pl-PL"/>
        </a:p>
      </dgm:t>
    </dgm:pt>
    <dgm:pt modelId="{BE5F3C30-3466-4C54-9477-2B7822AE8DA7}" type="sibTrans" cxnId="{5B12FF72-F406-4A5F-AE1D-10C313F43AFB}">
      <dgm:prSet/>
      <dgm:spPr/>
      <dgm:t>
        <a:bodyPr/>
        <a:lstStyle/>
        <a:p>
          <a:endParaRPr lang="pl-PL"/>
        </a:p>
      </dgm:t>
    </dgm:pt>
    <dgm:pt modelId="{60C90806-33D8-4301-9EF4-00A572455FFE}">
      <dgm:prSet/>
      <dgm:spPr/>
      <dgm:t>
        <a:bodyPr/>
        <a:lstStyle/>
        <a:p>
          <a:pPr rtl="0"/>
          <a:r>
            <a:rPr lang="pl-PL" dirty="0"/>
            <a:t>Bezrobotni, w tym osoby długotrwale bezrobotne</a:t>
          </a:r>
          <a:endParaRPr lang="pl-PL" b="0" dirty="0"/>
        </a:p>
      </dgm:t>
    </dgm:pt>
    <dgm:pt modelId="{9A82FED9-9775-488C-9E04-B7BB8111013B}" type="parTrans" cxnId="{1985F188-F2F6-4E9E-B7A2-840315DCC730}">
      <dgm:prSet/>
      <dgm:spPr/>
      <dgm:t>
        <a:bodyPr/>
        <a:lstStyle/>
        <a:p>
          <a:endParaRPr lang="pl-PL"/>
        </a:p>
      </dgm:t>
    </dgm:pt>
    <dgm:pt modelId="{A5B28A3D-70EE-4581-BAE0-E52EC9CF77D4}" type="sibTrans" cxnId="{1985F188-F2F6-4E9E-B7A2-840315DCC730}">
      <dgm:prSet/>
      <dgm:spPr/>
      <dgm:t>
        <a:bodyPr/>
        <a:lstStyle/>
        <a:p>
          <a:endParaRPr lang="pl-PL"/>
        </a:p>
      </dgm:t>
    </dgm:pt>
    <dgm:pt modelId="{01F3DBBD-6FD8-482D-BD6C-A210EBCE1264}">
      <dgm:prSet/>
      <dgm:spPr/>
      <dgm:t>
        <a:bodyPr/>
        <a:lstStyle/>
        <a:p>
          <a:pPr rtl="0"/>
          <a:r>
            <a:rPr lang="pl-PL" b="1" dirty="0"/>
            <a:t>Branże wymagające wsparcia:</a:t>
          </a:r>
          <a:endParaRPr lang="pl-PL" dirty="0"/>
        </a:p>
      </dgm:t>
    </dgm:pt>
    <dgm:pt modelId="{D24364C6-B7CE-4F05-BEEC-65682BCCF933}" type="parTrans" cxnId="{84221A77-517F-4B4F-9D84-F63F56B8252E}">
      <dgm:prSet/>
      <dgm:spPr/>
      <dgm:t>
        <a:bodyPr/>
        <a:lstStyle/>
        <a:p>
          <a:endParaRPr lang="pl-PL"/>
        </a:p>
      </dgm:t>
    </dgm:pt>
    <dgm:pt modelId="{6949FA7F-2EC3-44E3-B0C0-8A691565E763}" type="sibTrans" cxnId="{84221A77-517F-4B4F-9D84-F63F56B8252E}">
      <dgm:prSet/>
      <dgm:spPr/>
      <dgm:t>
        <a:bodyPr/>
        <a:lstStyle/>
        <a:p>
          <a:endParaRPr lang="pl-PL"/>
        </a:p>
      </dgm:t>
    </dgm:pt>
    <dgm:pt modelId="{CF9DA0AA-8E78-47B7-B962-5C6A12AF5118}">
      <dgm:prSet/>
      <dgm:spPr/>
      <dgm:t>
        <a:bodyPr/>
        <a:lstStyle/>
        <a:p>
          <a:pPr rtl="0"/>
          <a:r>
            <a:rPr lang="pl-PL" dirty="0"/>
            <a:t>Usługowa</a:t>
          </a:r>
        </a:p>
      </dgm:t>
    </dgm:pt>
    <dgm:pt modelId="{CF76C851-1783-4A3D-9F3E-B4A169EBA315}" type="parTrans" cxnId="{6CFAD840-B0FD-44B9-A723-CE410FAB22C8}">
      <dgm:prSet/>
      <dgm:spPr/>
      <dgm:t>
        <a:bodyPr/>
        <a:lstStyle/>
        <a:p>
          <a:endParaRPr lang="pl-PL"/>
        </a:p>
      </dgm:t>
    </dgm:pt>
    <dgm:pt modelId="{7AAE77B6-7462-4922-88D9-82F68D6CCB19}" type="sibTrans" cxnId="{6CFAD840-B0FD-44B9-A723-CE410FAB22C8}">
      <dgm:prSet/>
      <dgm:spPr/>
      <dgm:t>
        <a:bodyPr/>
        <a:lstStyle/>
        <a:p>
          <a:endParaRPr lang="pl-PL"/>
        </a:p>
      </dgm:t>
    </dgm:pt>
    <dgm:pt modelId="{05F197A9-C34A-4AFB-9E32-FE46FDE0A011}">
      <dgm:prSet/>
      <dgm:spPr/>
      <dgm:t>
        <a:bodyPr/>
        <a:lstStyle/>
        <a:p>
          <a:r>
            <a:rPr lang="pl-PL" dirty="0"/>
            <a:t>Osoby powyżej 50 r.ż.</a:t>
          </a:r>
        </a:p>
      </dgm:t>
    </dgm:pt>
    <dgm:pt modelId="{C986D381-EBE9-4829-8E8E-D1280BBE833E}" type="parTrans" cxnId="{D1C62EE4-A3DF-4120-BEF1-085E944EDFF4}">
      <dgm:prSet/>
      <dgm:spPr/>
      <dgm:t>
        <a:bodyPr/>
        <a:lstStyle/>
        <a:p>
          <a:endParaRPr lang="pl-PL"/>
        </a:p>
      </dgm:t>
    </dgm:pt>
    <dgm:pt modelId="{FBD17868-00B1-407B-943C-E419EA87D95E}" type="sibTrans" cxnId="{D1C62EE4-A3DF-4120-BEF1-085E944EDFF4}">
      <dgm:prSet/>
      <dgm:spPr/>
      <dgm:t>
        <a:bodyPr/>
        <a:lstStyle/>
        <a:p>
          <a:endParaRPr lang="pl-PL"/>
        </a:p>
      </dgm:t>
    </dgm:pt>
    <dgm:pt modelId="{429DF75F-7A7C-47C8-AC9C-F606F484311E}">
      <dgm:prSet/>
      <dgm:spPr/>
      <dgm:t>
        <a:bodyPr/>
        <a:lstStyle/>
        <a:p>
          <a:pPr rtl="0"/>
          <a:r>
            <a:rPr lang="pl-PL" dirty="0"/>
            <a:t>Budowlana</a:t>
          </a:r>
        </a:p>
      </dgm:t>
    </dgm:pt>
    <dgm:pt modelId="{CF720AE9-17D4-4757-84E8-EFBBE81D6995}" type="parTrans" cxnId="{248509F0-8932-409A-803B-38D979090834}">
      <dgm:prSet/>
      <dgm:spPr/>
      <dgm:t>
        <a:bodyPr/>
        <a:lstStyle/>
        <a:p>
          <a:endParaRPr lang="pl-PL"/>
        </a:p>
      </dgm:t>
    </dgm:pt>
    <dgm:pt modelId="{EDC8BDEF-3486-4731-B943-8FC39683FF0F}" type="sibTrans" cxnId="{248509F0-8932-409A-803B-38D979090834}">
      <dgm:prSet/>
      <dgm:spPr/>
      <dgm:t>
        <a:bodyPr/>
        <a:lstStyle/>
        <a:p>
          <a:endParaRPr lang="pl-PL"/>
        </a:p>
      </dgm:t>
    </dgm:pt>
    <dgm:pt modelId="{83162C41-F450-4CAD-9FBA-A8C175F97459}">
      <dgm:prSet/>
      <dgm:spPr/>
      <dgm:t>
        <a:bodyPr/>
        <a:lstStyle/>
        <a:p>
          <a:pPr rtl="0"/>
          <a:r>
            <a:rPr lang="pl-PL" dirty="0"/>
            <a:t>Turystyczna</a:t>
          </a:r>
        </a:p>
      </dgm:t>
    </dgm:pt>
    <dgm:pt modelId="{A2BAAB4F-FDA4-4D3B-977E-4A5693E37709}" type="parTrans" cxnId="{E5481284-106C-45D4-8C05-EC5408790BF6}">
      <dgm:prSet/>
      <dgm:spPr/>
      <dgm:t>
        <a:bodyPr/>
        <a:lstStyle/>
        <a:p>
          <a:endParaRPr lang="pl-PL"/>
        </a:p>
      </dgm:t>
    </dgm:pt>
    <dgm:pt modelId="{E4B3ABAE-774C-4538-8C44-AEFF2F463E9D}" type="sibTrans" cxnId="{E5481284-106C-45D4-8C05-EC5408790BF6}">
      <dgm:prSet/>
      <dgm:spPr/>
      <dgm:t>
        <a:bodyPr/>
        <a:lstStyle/>
        <a:p>
          <a:endParaRPr lang="pl-PL"/>
        </a:p>
      </dgm:t>
    </dgm:pt>
    <dgm:pt modelId="{3294797B-42AD-49BA-82A0-9F079B314CC6}" type="pres">
      <dgm:prSet presAssocID="{04E71EA8-625C-4436-A9D6-045C801BA6D2}" presName="Name0" presStyleCnt="0">
        <dgm:presLayoutVars>
          <dgm:dir/>
          <dgm:animLvl val="lvl"/>
          <dgm:resizeHandles val="exact"/>
        </dgm:presLayoutVars>
      </dgm:prSet>
      <dgm:spPr/>
    </dgm:pt>
    <dgm:pt modelId="{23851740-1D06-49E4-9015-DC9D2F66B888}" type="pres">
      <dgm:prSet presAssocID="{2DDA4AE6-A528-4EF9-82FC-82398AF16B45}" presName="composite" presStyleCnt="0"/>
      <dgm:spPr/>
    </dgm:pt>
    <dgm:pt modelId="{EEB83E55-B181-4D56-82CE-D87131D43319}" type="pres">
      <dgm:prSet presAssocID="{2DDA4AE6-A528-4EF9-82FC-82398AF16B4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34626D7-91E3-43E5-BC22-E0A04A5F0AA1}" type="pres">
      <dgm:prSet presAssocID="{2DDA4AE6-A528-4EF9-82FC-82398AF16B45}" presName="desTx" presStyleLbl="revTx" presStyleIdx="0" presStyleCnt="3">
        <dgm:presLayoutVars>
          <dgm:bulletEnabled val="1"/>
        </dgm:presLayoutVars>
      </dgm:prSet>
      <dgm:spPr/>
    </dgm:pt>
    <dgm:pt modelId="{EB76E2A4-BA3F-4C0E-B534-6EEAEF524A92}" type="pres">
      <dgm:prSet presAssocID="{F1949552-CE57-4BE0-A9B9-C6797008D595}" presName="space" presStyleCnt="0"/>
      <dgm:spPr/>
    </dgm:pt>
    <dgm:pt modelId="{F616AC01-E420-4D2D-B764-8A519C5A6E79}" type="pres">
      <dgm:prSet presAssocID="{FF8A01ED-E3E3-404D-8C17-D7DCD74012E0}" presName="composite" presStyleCnt="0"/>
      <dgm:spPr/>
    </dgm:pt>
    <dgm:pt modelId="{F059F7AC-B0C3-4984-A52C-3587403146AA}" type="pres">
      <dgm:prSet presAssocID="{FF8A01ED-E3E3-404D-8C17-D7DCD74012E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52B38F1-9C37-4BA9-A8B2-8CB54337BC14}" type="pres">
      <dgm:prSet presAssocID="{FF8A01ED-E3E3-404D-8C17-D7DCD74012E0}" presName="desTx" presStyleLbl="revTx" presStyleIdx="1" presStyleCnt="3">
        <dgm:presLayoutVars>
          <dgm:bulletEnabled val="1"/>
        </dgm:presLayoutVars>
      </dgm:prSet>
      <dgm:spPr/>
    </dgm:pt>
    <dgm:pt modelId="{B39EBE61-464D-4EE7-8040-42BFE222B192}" type="pres">
      <dgm:prSet presAssocID="{BE5F3C30-3466-4C54-9477-2B7822AE8DA7}" presName="space" presStyleCnt="0"/>
      <dgm:spPr/>
    </dgm:pt>
    <dgm:pt modelId="{D7E66D45-8534-4306-87B8-9EF0840FE7A8}" type="pres">
      <dgm:prSet presAssocID="{01F3DBBD-6FD8-482D-BD6C-A210EBCE1264}" presName="composite" presStyleCnt="0"/>
      <dgm:spPr/>
    </dgm:pt>
    <dgm:pt modelId="{C6111898-E9E8-4FA3-8DD1-15C8EE052C8A}" type="pres">
      <dgm:prSet presAssocID="{01F3DBBD-6FD8-482D-BD6C-A210EBCE1264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F761364-1692-4BC9-B6A7-9BC0494856E5}" type="pres">
      <dgm:prSet presAssocID="{01F3DBBD-6FD8-482D-BD6C-A210EBCE1264}" presName="desTx" presStyleLbl="revTx" presStyleIdx="2" presStyleCnt="3">
        <dgm:presLayoutVars>
          <dgm:bulletEnabled val="1"/>
        </dgm:presLayoutVars>
      </dgm:prSet>
      <dgm:spPr/>
    </dgm:pt>
  </dgm:ptLst>
  <dgm:cxnLst>
    <dgm:cxn modelId="{26097501-8315-4283-8A53-CEF709517717}" type="presOf" srcId="{CF9DA0AA-8E78-47B7-B962-5C6A12AF5118}" destId="{DF761364-1692-4BC9-B6A7-9BC0494856E5}" srcOrd="0" destOrd="0" presId="urn:microsoft.com/office/officeart/2005/8/layout/chevron1"/>
    <dgm:cxn modelId="{83104009-DC66-4093-9693-9FF04E6E9F41}" type="presOf" srcId="{F2939F2D-B3AD-4B2E-B3E0-33157EFC1939}" destId="{734626D7-91E3-43E5-BC22-E0A04A5F0AA1}" srcOrd="0" destOrd="0" presId="urn:microsoft.com/office/officeart/2005/8/layout/chevron1"/>
    <dgm:cxn modelId="{7FBE0621-843B-4900-B479-3DD616B3E645}" type="presOf" srcId="{62A2308C-05FF-4718-961F-11C295C309B6}" destId="{734626D7-91E3-43E5-BC22-E0A04A5F0AA1}" srcOrd="0" destOrd="2" presId="urn:microsoft.com/office/officeart/2005/8/layout/chevron1"/>
    <dgm:cxn modelId="{670DB22B-FA77-48DE-A6CB-CF3AD9B93400}" type="presOf" srcId="{429DF75F-7A7C-47C8-AC9C-F606F484311E}" destId="{DF761364-1692-4BC9-B6A7-9BC0494856E5}" srcOrd="0" destOrd="1" presId="urn:microsoft.com/office/officeart/2005/8/layout/chevron1"/>
    <dgm:cxn modelId="{C0980339-7E04-4164-B601-AF1BFB78F44D}" type="presOf" srcId="{04E71EA8-625C-4436-A9D6-045C801BA6D2}" destId="{3294797B-42AD-49BA-82A0-9F079B314CC6}" srcOrd="0" destOrd="0" presId="urn:microsoft.com/office/officeart/2005/8/layout/chevron1"/>
    <dgm:cxn modelId="{6CFAD840-B0FD-44B9-A723-CE410FAB22C8}" srcId="{01F3DBBD-6FD8-482D-BD6C-A210EBCE1264}" destId="{CF9DA0AA-8E78-47B7-B962-5C6A12AF5118}" srcOrd="0" destOrd="0" parTransId="{CF76C851-1783-4A3D-9F3E-B4A169EBA315}" sibTransId="{7AAE77B6-7462-4922-88D9-82F68D6CCB19}"/>
    <dgm:cxn modelId="{7D70EC66-C31A-4A72-A2B3-69CAA23AE20B}" srcId="{04E71EA8-625C-4436-A9D6-045C801BA6D2}" destId="{2DDA4AE6-A528-4EF9-82FC-82398AF16B45}" srcOrd="0" destOrd="0" parTransId="{EAD75C0A-26EF-427C-982A-180B884027DE}" sibTransId="{F1949552-CE57-4BE0-A9B9-C6797008D595}"/>
    <dgm:cxn modelId="{CF6FC647-3F76-4135-9EA1-6A3D20C29F4B}" type="presOf" srcId="{8CCB5031-21AA-41EF-8BCF-C794D5A3EAB7}" destId="{734626D7-91E3-43E5-BC22-E0A04A5F0AA1}" srcOrd="0" destOrd="1" presId="urn:microsoft.com/office/officeart/2005/8/layout/chevron1"/>
    <dgm:cxn modelId="{BB446E6F-6B2C-4EAD-82F9-F4D2117E47F1}" type="presOf" srcId="{117B9E63-FBBD-466E-9B78-3D3E45CE9CB0}" destId="{734626D7-91E3-43E5-BC22-E0A04A5F0AA1}" srcOrd="0" destOrd="3" presId="urn:microsoft.com/office/officeart/2005/8/layout/chevron1"/>
    <dgm:cxn modelId="{1BFDAA71-AEB4-44A0-AEEF-3F5641254F03}" srcId="{2DDA4AE6-A528-4EF9-82FC-82398AF16B45}" destId="{F2939F2D-B3AD-4B2E-B3E0-33157EFC1939}" srcOrd="0" destOrd="0" parTransId="{16AC5E20-4742-45CB-BC60-9B909CB9CDD9}" sibTransId="{A9018AA1-3435-427A-9A50-7997AAB2246E}"/>
    <dgm:cxn modelId="{5B12FF72-F406-4A5F-AE1D-10C313F43AFB}" srcId="{04E71EA8-625C-4436-A9D6-045C801BA6D2}" destId="{FF8A01ED-E3E3-404D-8C17-D7DCD74012E0}" srcOrd="1" destOrd="0" parTransId="{F361552D-0F4C-434F-A264-BAC96B2714F8}" sibTransId="{BE5F3C30-3466-4C54-9477-2B7822AE8DA7}"/>
    <dgm:cxn modelId="{8BCBA253-F5C1-408F-B2B8-F866391ACD3C}" srcId="{2DDA4AE6-A528-4EF9-82FC-82398AF16B45}" destId="{8CCB5031-21AA-41EF-8BCF-C794D5A3EAB7}" srcOrd="1" destOrd="0" parTransId="{0A51DDBA-DAC9-4E7C-8A73-8CDA87008D97}" sibTransId="{45A05141-B1C3-4B30-B725-9407DFC0F932}"/>
    <dgm:cxn modelId="{84221A77-517F-4B4F-9D84-F63F56B8252E}" srcId="{04E71EA8-625C-4436-A9D6-045C801BA6D2}" destId="{01F3DBBD-6FD8-482D-BD6C-A210EBCE1264}" srcOrd="2" destOrd="0" parTransId="{D24364C6-B7CE-4F05-BEEC-65682BCCF933}" sibTransId="{6949FA7F-2EC3-44E3-B0C0-8A691565E763}"/>
    <dgm:cxn modelId="{E5481284-106C-45D4-8C05-EC5408790BF6}" srcId="{01F3DBBD-6FD8-482D-BD6C-A210EBCE1264}" destId="{83162C41-F450-4CAD-9FBA-A8C175F97459}" srcOrd="2" destOrd="0" parTransId="{A2BAAB4F-FDA4-4D3B-977E-4A5693E37709}" sibTransId="{E4B3ABAE-774C-4538-8C44-AEFF2F463E9D}"/>
    <dgm:cxn modelId="{30E61984-3135-4E2C-8594-E071D7B5EA2E}" type="presOf" srcId="{05F197A9-C34A-4AFB-9E32-FE46FDE0A011}" destId="{C52B38F1-9C37-4BA9-A8B2-8CB54337BC14}" srcOrd="0" destOrd="1" presId="urn:microsoft.com/office/officeart/2005/8/layout/chevron1"/>
    <dgm:cxn modelId="{1985F188-F2F6-4E9E-B7A2-840315DCC730}" srcId="{FF8A01ED-E3E3-404D-8C17-D7DCD74012E0}" destId="{60C90806-33D8-4301-9EF4-00A572455FFE}" srcOrd="0" destOrd="0" parTransId="{9A82FED9-9775-488C-9E04-B7BB8111013B}" sibTransId="{A5B28A3D-70EE-4581-BAE0-E52EC9CF77D4}"/>
    <dgm:cxn modelId="{6B7F3A98-A60D-40F8-BC59-0B8D85A3CB5F}" type="presOf" srcId="{2DDA4AE6-A528-4EF9-82FC-82398AF16B45}" destId="{EEB83E55-B181-4D56-82CE-D87131D43319}" srcOrd="0" destOrd="0" presId="urn:microsoft.com/office/officeart/2005/8/layout/chevron1"/>
    <dgm:cxn modelId="{C605859C-BBF8-42A1-A88A-35759333CCCF}" type="presOf" srcId="{60C90806-33D8-4301-9EF4-00A572455FFE}" destId="{C52B38F1-9C37-4BA9-A8B2-8CB54337BC14}" srcOrd="0" destOrd="0" presId="urn:microsoft.com/office/officeart/2005/8/layout/chevron1"/>
    <dgm:cxn modelId="{411B60B1-9BE2-46D7-AD2F-EFC5C4A783C1}" type="presOf" srcId="{01F3DBBD-6FD8-482D-BD6C-A210EBCE1264}" destId="{C6111898-E9E8-4FA3-8DD1-15C8EE052C8A}" srcOrd="0" destOrd="0" presId="urn:microsoft.com/office/officeart/2005/8/layout/chevron1"/>
    <dgm:cxn modelId="{A7D71ABB-6C1D-4BF6-9A15-F794DCD4B6A5}" srcId="{2DDA4AE6-A528-4EF9-82FC-82398AF16B45}" destId="{62A2308C-05FF-4718-961F-11C295C309B6}" srcOrd="2" destOrd="0" parTransId="{B92CD379-CA99-4405-B28E-7AF123DF396B}" sibTransId="{7E62B0AA-B2B5-4E02-AB28-5D385D313ED6}"/>
    <dgm:cxn modelId="{28C5E3C6-412A-4C0C-89B6-3341C00A7EE5}" type="presOf" srcId="{83162C41-F450-4CAD-9FBA-A8C175F97459}" destId="{DF761364-1692-4BC9-B6A7-9BC0494856E5}" srcOrd="0" destOrd="2" presId="urn:microsoft.com/office/officeart/2005/8/layout/chevron1"/>
    <dgm:cxn modelId="{4F8136D6-F19C-4464-8B8A-36AAF4C6F501}" srcId="{2DDA4AE6-A528-4EF9-82FC-82398AF16B45}" destId="{117B9E63-FBBD-466E-9B78-3D3E45CE9CB0}" srcOrd="3" destOrd="0" parTransId="{87946064-BEA8-4713-9748-FD83E0E41EE2}" sibTransId="{CFAEEA86-60C4-4D70-B228-C25673480C10}"/>
    <dgm:cxn modelId="{D1C62EE4-A3DF-4120-BEF1-085E944EDFF4}" srcId="{FF8A01ED-E3E3-404D-8C17-D7DCD74012E0}" destId="{05F197A9-C34A-4AFB-9E32-FE46FDE0A011}" srcOrd="1" destOrd="0" parTransId="{C986D381-EBE9-4829-8E8E-D1280BBE833E}" sibTransId="{FBD17868-00B1-407B-943C-E419EA87D95E}"/>
    <dgm:cxn modelId="{248509F0-8932-409A-803B-38D979090834}" srcId="{01F3DBBD-6FD8-482D-BD6C-A210EBCE1264}" destId="{429DF75F-7A7C-47C8-AC9C-F606F484311E}" srcOrd="1" destOrd="0" parTransId="{CF720AE9-17D4-4757-84E8-EFBBE81D6995}" sibTransId="{EDC8BDEF-3486-4731-B943-8FC39683FF0F}"/>
    <dgm:cxn modelId="{0FD81CFF-A9AF-4D0E-9FDB-98AFF529D023}" type="presOf" srcId="{FF8A01ED-E3E3-404D-8C17-D7DCD74012E0}" destId="{F059F7AC-B0C3-4984-A52C-3587403146AA}" srcOrd="0" destOrd="0" presId="urn:microsoft.com/office/officeart/2005/8/layout/chevron1"/>
    <dgm:cxn modelId="{859AAD98-5811-47C8-9516-877C2B1DDA72}" type="presParOf" srcId="{3294797B-42AD-49BA-82A0-9F079B314CC6}" destId="{23851740-1D06-49E4-9015-DC9D2F66B888}" srcOrd="0" destOrd="0" presId="urn:microsoft.com/office/officeart/2005/8/layout/chevron1"/>
    <dgm:cxn modelId="{771B1277-66E9-4721-822D-4D393E9D8746}" type="presParOf" srcId="{23851740-1D06-49E4-9015-DC9D2F66B888}" destId="{EEB83E55-B181-4D56-82CE-D87131D43319}" srcOrd="0" destOrd="0" presId="urn:microsoft.com/office/officeart/2005/8/layout/chevron1"/>
    <dgm:cxn modelId="{E5B30922-72D5-4CAE-B1A5-C4E548946173}" type="presParOf" srcId="{23851740-1D06-49E4-9015-DC9D2F66B888}" destId="{734626D7-91E3-43E5-BC22-E0A04A5F0AA1}" srcOrd="1" destOrd="0" presId="urn:microsoft.com/office/officeart/2005/8/layout/chevron1"/>
    <dgm:cxn modelId="{1EDFE495-761E-4984-9F60-3D4210DC964F}" type="presParOf" srcId="{3294797B-42AD-49BA-82A0-9F079B314CC6}" destId="{EB76E2A4-BA3F-4C0E-B534-6EEAEF524A92}" srcOrd="1" destOrd="0" presId="urn:microsoft.com/office/officeart/2005/8/layout/chevron1"/>
    <dgm:cxn modelId="{77BC3800-B03D-4BB2-8296-0E6FE39CB36F}" type="presParOf" srcId="{3294797B-42AD-49BA-82A0-9F079B314CC6}" destId="{F616AC01-E420-4D2D-B764-8A519C5A6E79}" srcOrd="2" destOrd="0" presId="urn:microsoft.com/office/officeart/2005/8/layout/chevron1"/>
    <dgm:cxn modelId="{44963D4E-BC4F-4077-8947-03C90B429A86}" type="presParOf" srcId="{F616AC01-E420-4D2D-B764-8A519C5A6E79}" destId="{F059F7AC-B0C3-4984-A52C-3587403146AA}" srcOrd="0" destOrd="0" presId="urn:microsoft.com/office/officeart/2005/8/layout/chevron1"/>
    <dgm:cxn modelId="{B337ED9A-4776-42F8-933F-58F63A82A794}" type="presParOf" srcId="{F616AC01-E420-4D2D-B764-8A519C5A6E79}" destId="{C52B38F1-9C37-4BA9-A8B2-8CB54337BC14}" srcOrd="1" destOrd="0" presId="urn:microsoft.com/office/officeart/2005/8/layout/chevron1"/>
    <dgm:cxn modelId="{E179DA6E-0C05-44BF-8789-32C65D8C8F5B}" type="presParOf" srcId="{3294797B-42AD-49BA-82A0-9F079B314CC6}" destId="{B39EBE61-464D-4EE7-8040-42BFE222B192}" srcOrd="3" destOrd="0" presId="urn:microsoft.com/office/officeart/2005/8/layout/chevron1"/>
    <dgm:cxn modelId="{CAA9822C-B796-4738-A6BB-9A7E43308B5B}" type="presParOf" srcId="{3294797B-42AD-49BA-82A0-9F079B314CC6}" destId="{D7E66D45-8534-4306-87B8-9EF0840FE7A8}" srcOrd="4" destOrd="0" presId="urn:microsoft.com/office/officeart/2005/8/layout/chevron1"/>
    <dgm:cxn modelId="{8275F5F7-DB2D-4809-A453-F2EF9B257078}" type="presParOf" srcId="{D7E66D45-8534-4306-87B8-9EF0840FE7A8}" destId="{C6111898-E9E8-4FA3-8DD1-15C8EE052C8A}" srcOrd="0" destOrd="0" presId="urn:microsoft.com/office/officeart/2005/8/layout/chevron1"/>
    <dgm:cxn modelId="{7F8B539B-992F-465B-A430-31C9AE4977DE}" type="presParOf" srcId="{D7E66D45-8534-4306-87B8-9EF0840FE7A8}" destId="{DF761364-1692-4BC9-B6A7-9BC0494856E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71F93-927E-476B-ABAD-A8F28504493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06C2A8-1CAB-4C83-95D5-7599E95BF417}">
      <dgm:prSet/>
      <dgm:spPr/>
      <dgm:t>
        <a:bodyPr/>
        <a:lstStyle/>
        <a:p>
          <a:r>
            <a:rPr lang="pl-PL"/>
            <a:t>W jakich obszarach tematycznych jakość wniosków jest zadowalająca, a w których budzi wątpliwość?</a:t>
          </a:r>
          <a:endParaRPr lang="en-US"/>
        </a:p>
      </dgm:t>
    </dgm:pt>
    <dgm:pt modelId="{DD05070E-F008-4AA9-9989-AE5679785902}" type="parTrans" cxnId="{4F141C41-3789-4B38-AC4A-527D68D407DE}">
      <dgm:prSet/>
      <dgm:spPr/>
      <dgm:t>
        <a:bodyPr/>
        <a:lstStyle/>
        <a:p>
          <a:endParaRPr lang="en-US"/>
        </a:p>
      </dgm:t>
    </dgm:pt>
    <dgm:pt modelId="{D4EB64C9-B38F-4E90-8C3D-800C281DE120}" type="sibTrans" cxnId="{4F141C41-3789-4B38-AC4A-527D68D407DE}">
      <dgm:prSet/>
      <dgm:spPr/>
      <dgm:t>
        <a:bodyPr/>
        <a:lstStyle/>
        <a:p>
          <a:endParaRPr lang="en-US"/>
        </a:p>
      </dgm:t>
    </dgm:pt>
    <dgm:pt modelId="{E554AD79-8C3A-430F-AC51-E56D985708B8}">
      <dgm:prSet/>
      <dgm:spPr/>
      <dgm:t>
        <a:bodyPr/>
        <a:lstStyle/>
        <a:p>
          <a:r>
            <a:rPr lang="pl-PL"/>
            <a:t>Jeżeli jakość w pewnych obszarach budzi wątpliwość, czy może odbić się na realizacji celów LSR?</a:t>
          </a:r>
          <a:endParaRPr lang="en-US"/>
        </a:p>
      </dgm:t>
    </dgm:pt>
    <dgm:pt modelId="{398CD310-27A7-4027-B768-143471A1E08C}" type="parTrans" cxnId="{BB8A2497-FD5A-4F19-8876-59A64CFC1448}">
      <dgm:prSet/>
      <dgm:spPr/>
      <dgm:t>
        <a:bodyPr/>
        <a:lstStyle/>
        <a:p>
          <a:endParaRPr lang="en-US"/>
        </a:p>
      </dgm:t>
    </dgm:pt>
    <dgm:pt modelId="{5150E927-CFD8-4052-B217-2414A4338FA1}" type="sibTrans" cxnId="{BB8A2497-FD5A-4F19-8876-59A64CFC1448}">
      <dgm:prSet/>
      <dgm:spPr/>
      <dgm:t>
        <a:bodyPr/>
        <a:lstStyle/>
        <a:p>
          <a:endParaRPr lang="en-US"/>
        </a:p>
      </dgm:t>
    </dgm:pt>
    <dgm:pt modelId="{F885AD81-7AEF-4170-BECA-6D08253F5274}">
      <dgm:prSet/>
      <dgm:spPr/>
      <dgm:t>
        <a:bodyPr/>
        <a:lstStyle/>
        <a:p>
          <a:r>
            <a:rPr lang="pl-PL"/>
            <a:t>Co można zrobić by podnieść jakość wniosków?</a:t>
          </a:r>
          <a:endParaRPr lang="en-US"/>
        </a:p>
      </dgm:t>
    </dgm:pt>
    <dgm:pt modelId="{8D5D6857-3BC0-4A47-9793-84B199D97547}" type="parTrans" cxnId="{D74CD201-9B1E-4EB3-BFCF-111DBF773F86}">
      <dgm:prSet/>
      <dgm:spPr/>
      <dgm:t>
        <a:bodyPr/>
        <a:lstStyle/>
        <a:p>
          <a:endParaRPr lang="en-US"/>
        </a:p>
      </dgm:t>
    </dgm:pt>
    <dgm:pt modelId="{DB168AD8-17EB-4ABB-B017-35D9EF9C8203}" type="sibTrans" cxnId="{D74CD201-9B1E-4EB3-BFCF-111DBF773F86}">
      <dgm:prSet/>
      <dgm:spPr/>
      <dgm:t>
        <a:bodyPr/>
        <a:lstStyle/>
        <a:p>
          <a:endParaRPr lang="en-US"/>
        </a:p>
      </dgm:t>
    </dgm:pt>
    <dgm:pt modelId="{4F79C858-77CB-48D9-A6BD-3D1CD9DC5E30}" type="pres">
      <dgm:prSet presAssocID="{78271F93-927E-476B-ABAD-A8F285044930}" presName="linear" presStyleCnt="0">
        <dgm:presLayoutVars>
          <dgm:animLvl val="lvl"/>
          <dgm:resizeHandles val="exact"/>
        </dgm:presLayoutVars>
      </dgm:prSet>
      <dgm:spPr/>
    </dgm:pt>
    <dgm:pt modelId="{FB9D6936-EAD6-456A-9B5C-90FDC1E8B717}" type="pres">
      <dgm:prSet presAssocID="{A206C2A8-1CAB-4C83-95D5-7599E95BF4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68611D-CFDD-4429-834A-8FF47A3DE3FE}" type="pres">
      <dgm:prSet presAssocID="{D4EB64C9-B38F-4E90-8C3D-800C281DE120}" presName="spacer" presStyleCnt="0"/>
      <dgm:spPr/>
    </dgm:pt>
    <dgm:pt modelId="{F7A5CDD7-8FC0-448A-B5D9-50534F0781AB}" type="pres">
      <dgm:prSet presAssocID="{E554AD79-8C3A-430F-AC51-E56D985708B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69ED2B-D205-402D-9AD7-D11E7F3DB393}" type="pres">
      <dgm:prSet presAssocID="{5150E927-CFD8-4052-B217-2414A4338FA1}" presName="spacer" presStyleCnt="0"/>
      <dgm:spPr/>
    </dgm:pt>
    <dgm:pt modelId="{50D98431-F11C-4625-95B7-9E99DF5340F4}" type="pres">
      <dgm:prSet presAssocID="{F885AD81-7AEF-4170-BECA-6D08253F527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74CD201-9B1E-4EB3-BFCF-111DBF773F86}" srcId="{78271F93-927E-476B-ABAD-A8F285044930}" destId="{F885AD81-7AEF-4170-BECA-6D08253F5274}" srcOrd="2" destOrd="0" parTransId="{8D5D6857-3BC0-4A47-9793-84B199D97547}" sibTransId="{DB168AD8-17EB-4ABB-B017-35D9EF9C8203}"/>
    <dgm:cxn modelId="{4F141C41-3789-4B38-AC4A-527D68D407DE}" srcId="{78271F93-927E-476B-ABAD-A8F285044930}" destId="{A206C2A8-1CAB-4C83-95D5-7599E95BF417}" srcOrd="0" destOrd="0" parTransId="{DD05070E-F008-4AA9-9989-AE5679785902}" sibTransId="{D4EB64C9-B38F-4E90-8C3D-800C281DE120}"/>
    <dgm:cxn modelId="{75C48B4A-A853-44C9-A655-E74E7BF1794B}" type="presOf" srcId="{F885AD81-7AEF-4170-BECA-6D08253F5274}" destId="{50D98431-F11C-4625-95B7-9E99DF5340F4}" srcOrd="0" destOrd="0" presId="urn:microsoft.com/office/officeart/2005/8/layout/vList2"/>
    <dgm:cxn modelId="{AF91C56C-6EA9-4FBB-8046-B6955FA10C4E}" type="presOf" srcId="{E554AD79-8C3A-430F-AC51-E56D985708B8}" destId="{F7A5CDD7-8FC0-448A-B5D9-50534F0781AB}" srcOrd="0" destOrd="0" presId="urn:microsoft.com/office/officeart/2005/8/layout/vList2"/>
    <dgm:cxn modelId="{BB8A2497-FD5A-4F19-8876-59A64CFC1448}" srcId="{78271F93-927E-476B-ABAD-A8F285044930}" destId="{E554AD79-8C3A-430F-AC51-E56D985708B8}" srcOrd="1" destOrd="0" parTransId="{398CD310-27A7-4027-B768-143471A1E08C}" sibTransId="{5150E927-CFD8-4052-B217-2414A4338FA1}"/>
    <dgm:cxn modelId="{2D9587D0-6B5F-445F-BB62-4318244D5794}" type="presOf" srcId="{A206C2A8-1CAB-4C83-95D5-7599E95BF417}" destId="{FB9D6936-EAD6-456A-9B5C-90FDC1E8B717}" srcOrd="0" destOrd="0" presId="urn:microsoft.com/office/officeart/2005/8/layout/vList2"/>
    <dgm:cxn modelId="{0C91E8F8-EBCF-4FFB-9984-B12D3A6BB896}" type="presOf" srcId="{78271F93-927E-476B-ABAD-A8F285044930}" destId="{4F79C858-77CB-48D9-A6BD-3D1CD9DC5E30}" srcOrd="0" destOrd="0" presId="urn:microsoft.com/office/officeart/2005/8/layout/vList2"/>
    <dgm:cxn modelId="{695B88C8-631C-4ADA-8F9F-85883917EA38}" type="presParOf" srcId="{4F79C858-77CB-48D9-A6BD-3D1CD9DC5E30}" destId="{FB9D6936-EAD6-456A-9B5C-90FDC1E8B717}" srcOrd="0" destOrd="0" presId="urn:microsoft.com/office/officeart/2005/8/layout/vList2"/>
    <dgm:cxn modelId="{CCE945F8-66AC-4094-95C8-1CE079E1164A}" type="presParOf" srcId="{4F79C858-77CB-48D9-A6BD-3D1CD9DC5E30}" destId="{A468611D-CFDD-4429-834A-8FF47A3DE3FE}" srcOrd="1" destOrd="0" presId="urn:microsoft.com/office/officeart/2005/8/layout/vList2"/>
    <dgm:cxn modelId="{3C58A2EA-87EF-42AF-92AD-311A4B6BAEE5}" type="presParOf" srcId="{4F79C858-77CB-48D9-A6BD-3D1CD9DC5E30}" destId="{F7A5CDD7-8FC0-448A-B5D9-50534F0781AB}" srcOrd="2" destOrd="0" presId="urn:microsoft.com/office/officeart/2005/8/layout/vList2"/>
    <dgm:cxn modelId="{346C9C28-0C29-4C6D-8F6B-CFC5BD16386F}" type="presParOf" srcId="{4F79C858-77CB-48D9-A6BD-3D1CD9DC5E30}" destId="{B669ED2B-D205-402D-9AD7-D11E7F3DB393}" srcOrd="3" destOrd="0" presId="urn:microsoft.com/office/officeart/2005/8/layout/vList2"/>
    <dgm:cxn modelId="{8154F2F2-DA14-4DAE-B4E1-67BCBD387644}" type="presParOf" srcId="{4F79C858-77CB-48D9-A6BD-3D1CD9DC5E30}" destId="{50D98431-F11C-4625-95B7-9E99DF5340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29ED2-D28F-42D3-BD57-D2ADD16E73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BA4BCC-C98D-4C72-869E-D26C8DCDDE99}">
      <dgm:prSet/>
      <dgm:spPr/>
      <dgm:t>
        <a:bodyPr/>
        <a:lstStyle/>
        <a:p>
          <a:r>
            <a:rPr lang="pl-PL"/>
            <a:t>Czy są jednoznaczne, obiektywne, czy pozwalają wybrać najlepsze wnioski?</a:t>
          </a:r>
          <a:endParaRPr lang="en-US"/>
        </a:p>
      </dgm:t>
    </dgm:pt>
    <dgm:pt modelId="{4C099663-927D-45D5-BABD-F7F26F377CE0}" type="parTrans" cxnId="{F0CBEE5D-F96B-4EA8-93E9-EAC4B3521250}">
      <dgm:prSet/>
      <dgm:spPr/>
      <dgm:t>
        <a:bodyPr/>
        <a:lstStyle/>
        <a:p>
          <a:endParaRPr lang="en-US"/>
        </a:p>
      </dgm:t>
    </dgm:pt>
    <dgm:pt modelId="{9693AE67-475D-4523-BE1C-E8DF3EED47E4}" type="sibTrans" cxnId="{F0CBEE5D-F96B-4EA8-93E9-EAC4B3521250}">
      <dgm:prSet/>
      <dgm:spPr/>
      <dgm:t>
        <a:bodyPr/>
        <a:lstStyle/>
        <a:p>
          <a:endParaRPr lang="en-US"/>
        </a:p>
      </dgm:t>
    </dgm:pt>
    <dgm:pt modelId="{2F86284D-8B48-4AA0-8CE3-29BA1527F597}">
      <dgm:prSet/>
      <dgm:spPr/>
      <dgm:t>
        <a:bodyPr/>
        <a:lstStyle/>
        <a:p>
          <a:r>
            <a:rPr lang="pl-PL"/>
            <a:t>Czy wnioskodawcy zgłaszają wątpliwości odnośnie kryteriów, jakie?</a:t>
          </a:r>
          <a:endParaRPr lang="en-US"/>
        </a:p>
      </dgm:t>
    </dgm:pt>
    <dgm:pt modelId="{8769888A-2B60-404C-A426-23F0BCC62BBE}" type="parTrans" cxnId="{8E2516D0-CD82-4FF9-9B0B-A11F93A2B2C2}">
      <dgm:prSet/>
      <dgm:spPr/>
      <dgm:t>
        <a:bodyPr/>
        <a:lstStyle/>
        <a:p>
          <a:endParaRPr lang="en-US"/>
        </a:p>
      </dgm:t>
    </dgm:pt>
    <dgm:pt modelId="{80034ACF-7659-4622-A180-ABFDFA547916}" type="sibTrans" cxnId="{8E2516D0-CD82-4FF9-9B0B-A11F93A2B2C2}">
      <dgm:prSet/>
      <dgm:spPr/>
      <dgm:t>
        <a:bodyPr/>
        <a:lstStyle/>
        <a:p>
          <a:endParaRPr lang="en-US"/>
        </a:p>
      </dgm:t>
    </dgm:pt>
    <dgm:pt modelId="{64C18BCE-CFBB-484C-9C2F-04BE0FC7B68B}">
      <dgm:prSet/>
      <dgm:spPr/>
      <dgm:t>
        <a:bodyPr/>
        <a:lstStyle/>
        <a:p>
          <a:r>
            <a:rPr lang="pl-PL" dirty="0"/>
            <a:t>Co można zrobić, żeby poprawić katalog kryteriów?</a:t>
          </a:r>
          <a:endParaRPr lang="en-US" dirty="0"/>
        </a:p>
      </dgm:t>
    </dgm:pt>
    <dgm:pt modelId="{B1018E02-1EAE-469B-95D4-E10D6EB165E3}" type="parTrans" cxnId="{84D6E523-D5DD-4B7E-9A81-0BCE5FA95B5B}">
      <dgm:prSet/>
      <dgm:spPr/>
      <dgm:t>
        <a:bodyPr/>
        <a:lstStyle/>
        <a:p>
          <a:endParaRPr lang="en-US"/>
        </a:p>
      </dgm:t>
    </dgm:pt>
    <dgm:pt modelId="{762A548C-3986-4366-BBA1-71FE59B315A5}" type="sibTrans" cxnId="{84D6E523-D5DD-4B7E-9A81-0BCE5FA95B5B}">
      <dgm:prSet/>
      <dgm:spPr/>
      <dgm:t>
        <a:bodyPr/>
        <a:lstStyle/>
        <a:p>
          <a:endParaRPr lang="en-US"/>
        </a:p>
      </dgm:t>
    </dgm:pt>
    <dgm:pt modelId="{1EBD74A4-A6FE-4C71-93C0-D11D526942CB}">
      <dgm:prSet/>
      <dgm:spPr/>
      <dgm:t>
        <a:bodyPr/>
        <a:lstStyle/>
        <a:p>
          <a:r>
            <a:rPr lang="pl-PL" dirty="0"/>
            <a:t>Czy dokonane w 2021 roku zmiany w kryteriach dot. działalności gospodarczej przyniosły spodziewane rezultaty w naborze 2022?</a:t>
          </a:r>
          <a:endParaRPr lang="en-US" dirty="0"/>
        </a:p>
      </dgm:t>
    </dgm:pt>
    <dgm:pt modelId="{F9CD12E1-57BE-455B-886E-F0DF177CF37A}" type="parTrans" cxnId="{69FB6126-897B-47EA-8F3D-3439290BD70E}">
      <dgm:prSet/>
      <dgm:spPr/>
    </dgm:pt>
    <dgm:pt modelId="{B5768BEE-8354-42C8-9BE9-19CEE25D8622}" type="sibTrans" cxnId="{69FB6126-897B-47EA-8F3D-3439290BD70E}">
      <dgm:prSet/>
      <dgm:spPr/>
    </dgm:pt>
    <dgm:pt modelId="{B9A11B8C-3A23-4F4D-A2C8-BD6582C20664}" type="pres">
      <dgm:prSet presAssocID="{EE229ED2-D28F-42D3-BD57-D2ADD16E73A4}" presName="linear" presStyleCnt="0">
        <dgm:presLayoutVars>
          <dgm:animLvl val="lvl"/>
          <dgm:resizeHandles val="exact"/>
        </dgm:presLayoutVars>
      </dgm:prSet>
      <dgm:spPr/>
    </dgm:pt>
    <dgm:pt modelId="{1B6F0387-7BD9-4AE7-BFCB-55D1515D6A33}" type="pres">
      <dgm:prSet presAssocID="{43BA4BCC-C98D-4C72-869E-D26C8DCDDE9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FA5B88-831D-46FC-A6AC-3BFFE34C4684}" type="pres">
      <dgm:prSet presAssocID="{9693AE67-475D-4523-BE1C-E8DF3EED47E4}" presName="spacer" presStyleCnt="0"/>
      <dgm:spPr/>
    </dgm:pt>
    <dgm:pt modelId="{B37B84E9-2586-425A-8A79-67FA5F5D83C0}" type="pres">
      <dgm:prSet presAssocID="{2F86284D-8B48-4AA0-8CE3-29BA1527F59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10F1BFE-913C-4A4F-B63D-9D908AC8F04B}" type="pres">
      <dgm:prSet presAssocID="{80034ACF-7659-4622-A180-ABFDFA547916}" presName="spacer" presStyleCnt="0"/>
      <dgm:spPr/>
    </dgm:pt>
    <dgm:pt modelId="{A73BD006-06EF-47B3-8F16-BE37D051559A}" type="pres">
      <dgm:prSet presAssocID="{64C18BCE-CFBB-484C-9C2F-04BE0FC7B68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3A249EA-CB97-4661-9D39-AA83ED375828}" type="pres">
      <dgm:prSet presAssocID="{762A548C-3986-4366-BBA1-71FE59B315A5}" presName="spacer" presStyleCnt="0"/>
      <dgm:spPr/>
    </dgm:pt>
    <dgm:pt modelId="{B4472162-70C1-40E6-B2B2-BF9A562989AB}" type="pres">
      <dgm:prSet presAssocID="{1EBD74A4-A6FE-4C71-93C0-D11D526942C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4D6E523-D5DD-4B7E-9A81-0BCE5FA95B5B}" srcId="{EE229ED2-D28F-42D3-BD57-D2ADD16E73A4}" destId="{64C18BCE-CFBB-484C-9C2F-04BE0FC7B68B}" srcOrd="2" destOrd="0" parTransId="{B1018E02-1EAE-469B-95D4-E10D6EB165E3}" sibTransId="{762A548C-3986-4366-BBA1-71FE59B315A5}"/>
    <dgm:cxn modelId="{69FB6126-897B-47EA-8F3D-3439290BD70E}" srcId="{EE229ED2-D28F-42D3-BD57-D2ADD16E73A4}" destId="{1EBD74A4-A6FE-4C71-93C0-D11D526942CB}" srcOrd="3" destOrd="0" parTransId="{F9CD12E1-57BE-455B-886E-F0DF177CF37A}" sibTransId="{B5768BEE-8354-42C8-9BE9-19CEE25D8622}"/>
    <dgm:cxn modelId="{F0CBEE5D-F96B-4EA8-93E9-EAC4B3521250}" srcId="{EE229ED2-D28F-42D3-BD57-D2ADD16E73A4}" destId="{43BA4BCC-C98D-4C72-869E-D26C8DCDDE99}" srcOrd="0" destOrd="0" parTransId="{4C099663-927D-45D5-BABD-F7F26F377CE0}" sibTransId="{9693AE67-475D-4523-BE1C-E8DF3EED47E4}"/>
    <dgm:cxn modelId="{0FEAE16B-F66C-4473-9DB7-E5C3B712FF04}" type="presOf" srcId="{43BA4BCC-C98D-4C72-869E-D26C8DCDDE99}" destId="{1B6F0387-7BD9-4AE7-BFCB-55D1515D6A33}" srcOrd="0" destOrd="0" presId="urn:microsoft.com/office/officeart/2005/8/layout/vList2"/>
    <dgm:cxn modelId="{FD4B2050-609B-4D12-B811-A2819CFDAA09}" type="presOf" srcId="{2F86284D-8B48-4AA0-8CE3-29BA1527F597}" destId="{B37B84E9-2586-425A-8A79-67FA5F5D83C0}" srcOrd="0" destOrd="0" presId="urn:microsoft.com/office/officeart/2005/8/layout/vList2"/>
    <dgm:cxn modelId="{62FCCFA9-C263-4C49-8842-D4A49FB23D0A}" type="presOf" srcId="{1EBD74A4-A6FE-4C71-93C0-D11D526942CB}" destId="{B4472162-70C1-40E6-B2B2-BF9A562989AB}" srcOrd="0" destOrd="0" presId="urn:microsoft.com/office/officeart/2005/8/layout/vList2"/>
    <dgm:cxn modelId="{BC76F1B3-A4B3-4F8C-8217-5BC9C18E22F3}" type="presOf" srcId="{64C18BCE-CFBB-484C-9C2F-04BE0FC7B68B}" destId="{A73BD006-06EF-47B3-8F16-BE37D051559A}" srcOrd="0" destOrd="0" presId="urn:microsoft.com/office/officeart/2005/8/layout/vList2"/>
    <dgm:cxn modelId="{8E2516D0-CD82-4FF9-9B0B-A11F93A2B2C2}" srcId="{EE229ED2-D28F-42D3-BD57-D2ADD16E73A4}" destId="{2F86284D-8B48-4AA0-8CE3-29BA1527F597}" srcOrd="1" destOrd="0" parTransId="{8769888A-2B60-404C-A426-23F0BCC62BBE}" sibTransId="{80034ACF-7659-4622-A180-ABFDFA547916}"/>
    <dgm:cxn modelId="{956B58FE-F752-4D60-A735-F5F3889253FC}" type="presOf" srcId="{EE229ED2-D28F-42D3-BD57-D2ADD16E73A4}" destId="{B9A11B8C-3A23-4F4D-A2C8-BD6582C20664}" srcOrd="0" destOrd="0" presId="urn:microsoft.com/office/officeart/2005/8/layout/vList2"/>
    <dgm:cxn modelId="{DDF54B8F-DD90-4A47-97B5-A7DC754F0673}" type="presParOf" srcId="{B9A11B8C-3A23-4F4D-A2C8-BD6582C20664}" destId="{1B6F0387-7BD9-4AE7-BFCB-55D1515D6A33}" srcOrd="0" destOrd="0" presId="urn:microsoft.com/office/officeart/2005/8/layout/vList2"/>
    <dgm:cxn modelId="{8BF78267-693F-4246-95B6-D040C505F6D1}" type="presParOf" srcId="{B9A11B8C-3A23-4F4D-A2C8-BD6582C20664}" destId="{77FA5B88-831D-46FC-A6AC-3BFFE34C4684}" srcOrd="1" destOrd="0" presId="urn:microsoft.com/office/officeart/2005/8/layout/vList2"/>
    <dgm:cxn modelId="{EEC94840-86F3-4EEC-B398-C654DC7D259A}" type="presParOf" srcId="{B9A11B8C-3A23-4F4D-A2C8-BD6582C20664}" destId="{B37B84E9-2586-425A-8A79-67FA5F5D83C0}" srcOrd="2" destOrd="0" presId="urn:microsoft.com/office/officeart/2005/8/layout/vList2"/>
    <dgm:cxn modelId="{F2A18FF4-EBDC-4E26-9C71-1448BFAAAC8B}" type="presParOf" srcId="{B9A11B8C-3A23-4F4D-A2C8-BD6582C20664}" destId="{E10F1BFE-913C-4A4F-B63D-9D908AC8F04B}" srcOrd="3" destOrd="0" presId="urn:microsoft.com/office/officeart/2005/8/layout/vList2"/>
    <dgm:cxn modelId="{61094479-8108-45F6-9A9E-90A6D1BD200D}" type="presParOf" srcId="{B9A11B8C-3A23-4F4D-A2C8-BD6582C20664}" destId="{A73BD006-06EF-47B3-8F16-BE37D051559A}" srcOrd="4" destOrd="0" presId="urn:microsoft.com/office/officeart/2005/8/layout/vList2"/>
    <dgm:cxn modelId="{D49F02F6-37D5-4745-B33B-31A14192BC8B}" type="presParOf" srcId="{B9A11B8C-3A23-4F4D-A2C8-BD6582C20664}" destId="{13A249EA-CB97-4661-9D39-AA83ED375828}" srcOrd="5" destOrd="0" presId="urn:microsoft.com/office/officeart/2005/8/layout/vList2"/>
    <dgm:cxn modelId="{FF5A6BF5-D29D-4581-9943-2A46681EF41B}" type="presParOf" srcId="{B9A11B8C-3A23-4F4D-A2C8-BD6582C20664}" destId="{B4472162-70C1-40E6-B2B2-BF9A562989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E93F71-489A-48D7-83B6-2325D60CBC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1932408-BCC3-453A-9453-E3D5A7B9B33B}">
      <dgm:prSet/>
      <dgm:spPr/>
      <dgm:t>
        <a:bodyPr/>
        <a:lstStyle/>
        <a:p>
          <a:pPr>
            <a:defRPr cap="all"/>
          </a:pPr>
          <a:r>
            <a:rPr lang="pl-PL"/>
            <a:t>Jakie działania należy wprowadzić w działaniach LGD, by skuteczniej realizowała cele LSR?</a:t>
          </a:r>
          <a:endParaRPr lang="en-US"/>
        </a:p>
      </dgm:t>
    </dgm:pt>
    <dgm:pt modelId="{A9B9D4D0-89DE-4419-B6D8-674713069F36}" type="parTrans" cxnId="{DE416EE8-6819-499F-ACB9-6F605D16730F}">
      <dgm:prSet/>
      <dgm:spPr/>
      <dgm:t>
        <a:bodyPr/>
        <a:lstStyle/>
        <a:p>
          <a:endParaRPr lang="en-US"/>
        </a:p>
      </dgm:t>
    </dgm:pt>
    <dgm:pt modelId="{A88DFCBB-7182-407F-9895-D3D6D3E8BA23}" type="sibTrans" cxnId="{DE416EE8-6819-499F-ACB9-6F605D16730F}">
      <dgm:prSet/>
      <dgm:spPr/>
      <dgm:t>
        <a:bodyPr/>
        <a:lstStyle/>
        <a:p>
          <a:endParaRPr lang="en-US"/>
        </a:p>
      </dgm:t>
    </dgm:pt>
    <dgm:pt modelId="{53FB0B8F-BE3B-4D0E-9214-FAB81AFDB282}">
      <dgm:prSet/>
      <dgm:spPr/>
      <dgm:t>
        <a:bodyPr/>
        <a:lstStyle/>
        <a:p>
          <a:pPr>
            <a:defRPr cap="all"/>
          </a:pPr>
          <a:r>
            <a:rPr lang="pl-PL"/>
            <a:t>Inne zagadnienia związane z procesem realizacji LSR</a:t>
          </a:r>
          <a:endParaRPr lang="en-US"/>
        </a:p>
      </dgm:t>
    </dgm:pt>
    <dgm:pt modelId="{8D7A48A9-65DB-4C76-B6A6-0586537849B4}" type="parTrans" cxnId="{03800D76-8C65-41DC-9217-B2D47C562E8F}">
      <dgm:prSet/>
      <dgm:spPr/>
      <dgm:t>
        <a:bodyPr/>
        <a:lstStyle/>
        <a:p>
          <a:endParaRPr lang="en-US"/>
        </a:p>
      </dgm:t>
    </dgm:pt>
    <dgm:pt modelId="{6AC69755-D6C0-4B90-A2BF-6BD1F94EB9C0}" type="sibTrans" cxnId="{03800D76-8C65-41DC-9217-B2D47C562E8F}">
      <dgm:prSet/>
      <dgm:spPr/>
      <dgm:t>
        <a:bodyPr/>
        <a:lstStyle/>
        <a:p>
          <a:endParaRPr lang="en-US"/>
        </a:p>
      </dgm:t>
    </dgm:pt>
    <dgm:pt modelId="{B0B27EE7-714E-4CF7-AAD9-89DFC9207BC8}">
      <dgm:prSet/>
      <dgm:spPr/>
      <dgm:t>
        <a:bodyPr/>
        <a:lstStyle/>
        <a:p>
          <a:pPr>
            <a:defRPr cap="all"/>
          </a:pPr>
          <a:r>
            <a:rPr lang="pl-PL"/>
            <a:t>Sposób wykorzystania rekomendacji</a:t>
          </a:r>
          <a:endParaRPr lang="en-US"/>
        </a:p>
      </dgm:t>
    </dgm:pt>
    <dgm:pt modelId="{2353DABB-491B-4B64-9F3B-03A8871B370C}" type="parTrans" cxnId="{7E8FC560-7644-4CE2-9F24-97CEF9896903}">
      <dgm:prSet/>
      <dgm:spPr/>
      <dgm:t>
        <a:bodyPr/>
        <a:lstStyle/>
        <a:p>
          <a:endParaRPr lang="en-US"/>
        </a:p>
      </dgm:t>
    </dgm:pt>
    <dgm:pt modelId="{DB4A768F-EE47-42B8-843C-9096AB3AD870}" type="sibTrans" cxnId="{7E8FC560-7644-4CE2-9F24-97CEF9896903}">
      <dgm:prSet/>
      <dgm:spPr/>
      <dgm:t>
        <a:bodyPr/>
        <a:lstStyle/>
        <a:p>
          <a:endParaRPr lang="en-US"/>
        </a:p>
      </dgm:t>
    </dgm:pt>
    <dgm:pt modelId="{C5CF7231-CD4A-4728-AAF0-D70ABF693686}" type="pres">
      <dgm:prSet presAssocID="{AAE93F71-489A-48D7-83B6-2325D60CBCE0}" presName="root" presStyleCnt="0">
        <dgm:presLayoutVars>
          <dgm:dir/>
          <dgm:resizeHandles val="exact"/>
        </dgm:presLayoutVars>
      </dgm:prSet>
      <dgm:spPr/>
    </dgm:pt>
    <dgm:pt modelId="{31ACFF02-F5EF-444A-9762-57E35085A861}" type="pres">
      <dgm:prSet presAssocID="{A1932408-BCC3-453A-9453-E3D5A7B9B33B}" presName="compNode" presStyleCnt="0"/>
      <dgm:spPr/>
    </dgm:pt>
    <dgm:pt modelId="{384E0649-570F-4B9E-A1A8-6117BBED6726}" type="pres">
      <dgm:prSet presAssocID="{A1932408-BCC3-453A-9453-E3D5A7B9B33B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D71DD35-E149-4935-A0D3-18DDCBD0B144}" type="pres">
      <dgm:prSet presAssocID="{A1932408-BCC3-453A-9453-E3D5A7B9B3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zał w dziesiątkę"/>
        </a:ext>
      </dgm:extLst>
    </dgm:pt>
    <dgm:pt modelId="{D046C53F-F8A6-42A2-BA48-1DFA24D85B05}" type="pres">
      <dgm:prSet presAssocID="{A1932408-BCC3-453A-9453-E3D5A7B9B33B}" presName="spaceRect" presStyleCnt="0"/>
      <dgm:spPr/>
    </dgm:pt>
    <dgm:pt modelId="{BBFF4D15-EB95-4761-9679-F0CBA2547509}" type="pres">
      <dgm:prSet presAssocID="{A1932408-BCC3-453A-9453-E3D5A7B9B33B}" presName="textRect" presStyleLbl="revTx" presStyleIdx="0" presStyleCnt="3">
        <dgm:presLayoutVars>
          <dgm:chMax val="1"/>
          <dgm:chPref val="1"/>
        </dgm:presLayoutVars>
      </dgm:prSet>
      <dgm:spPr/>
    </dgm:pt>
    <dgm:pt modelId="{6F1232C5-91CC-434B-80F5-D51E9947D9B2}" type="pres">
      <dgm:prSet presAssocID="{A88DFCBB-7182-407F-9895-D3D6D3E8BA23}" presName="sibTrans" presStyleCnt="0"/>
      <dgm:spPr/>
    </dgm:pt>
    <dgm:pt modelId="{366F073C-64F3-4074-ADD4-AD4B60212F8E}" type="pres">
      <dgm:prSet presAssocID="{53FB0B8F-BE3B-4D0E-9214-FAB81AFDB282}" presName="compNode" presStyleCnt="0"/>
      <dgm:spPr/>
    </dgm:pt>
    <dgm:pt modelId="{0BB06CE2-2736-423B-8614-3759DD903760}" type="pres">
      <dgm:prSet presAssocID="{53FB0B8F-BE3B-4D0E-9214-FAB81AFDB282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B2BA041-E7BE-41D5-AD0F-EC0EE51C8D48}" type="pres">
      <dgm:prSet presAssocID="{53FB0B8F-BE3B-4D0E-9214-FAB81AFDB28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eć"/>
        </a:ext>
      </dgm:extLst>
    </dgm:pt>
    <dgm:pt modelId="{9247D02B-08E6-42A0-AA19-AF18162FD826}" type="pres">
      <dgm:prSet presAssocID="{53FB0B8F-BE3B-4D0E-9214-FAB81AFDB282}" presName="spaceRect" presStyleCnt="0"/>
      <dgm:spPr/>
    </dgm:pt>
    <dgm:pt modelId="{8F9FC205-A965-4F00-B86D-FD152A5CAFF8}" type="pres">
      <dgm:prSet presAssocID="{53FB0B8F-BE3B-4D0E-9214-FAB81AFDB282}" presName="textRect" presStyleLbl="revTx" presStyleIdx="1" presStyleCnt="3">
        <dgm:presLayoutVars>
          <dgm:chMax val="1"/>
          <dgm:chPref val="1"/>
        </dgm:presLayoutVars>
      </dgm:prSet>
      <dgm:spPr/>
    </dgm:pt>
    <dgm:pt modelId="{A0A1FA6B-3C3F-4068-885B-D0477C438F16}" type="pres">
      <dgm:prSet presAssocID="{6AC69755-D6C0-4B90-A2BF-6BD1F94EB9C0}" presName="sibTrans" presStyleCnt="0"/>
      <dgm:spPr/>
    </dgm:pt>
    <dgm:pt modelId="{211BB50A-5589-4588-BA05-2B517157DDC3}" type="pres">
      <dgm:prSet presAssocID="{B0B27EE7-714E-4CF7-AAD9-89DFC9207BC8}" presName="compNode" presStyleCnt="0"/>
      <dgm:spPr/>
    </dgm:pt>
    <dgm:pt modelId="{98A1649B-88A5-4391-A326-41BAC7F65281}" type="pres">
      <dgm:prSet presAssocID="{B0B27EE7-714E-4CF7-AAD9-89DFC9207BC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2571FCD-6DC4-4912-A577-1F1F0A12BFDE}" type="pres">
      <dgm:prSet presAssocID="{B0B27EE7-714E-4CF7-AAD9-89DFC9207B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A580D101-3AAC-4BE2-9C5F-493DAF51BE1E}" type="pres">
      <dgm:prSet presAssocID="{B0B27EE7-714E-4CF7-AAD9-89DFC9207BC8}" presName="spaceRect" presStyleCnt="0"/>
      <dgm:spPr/>
    </dgm:pt>
    <dgm:pt modelId="{997F8D5B-F594-4C1E-8492-0344B96A2D62}" type="pres">
      <dgm:prSet presAssocID="{B0B27EE7-714E-4CF7-AAD9-89DFC9207BC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E8FC560-7644-4CE2-9F24-97CEF9896903}" srcId="{AAE93F71-489A-48D7-83B6-2325D60CBCE0}" destId="{B0B27EE7-714E-4CF7-AAD9-89DFC9207BC8}" srcOrd="2" destOrd="0" parTransId="{2353DABB-491B-4B64-9F3B-03A8871B370C}" sibTransId="{DB4A768F-EE47-42B8-843C-9096AB3AD870}"/>
    <dgm:cxn modelId="{D1651852-DE71-48EC-A624-1024D2919366}" type="presOf" srcId="{53FB0B8F-BE3B-4D0E-9214-FAB81AFDB282}" destId="{8F9FC205-A965-4F00-B86D-FD152A5CAFF8}" srcOrd="0" destOrd="0" presId="urn:microsoft.com/office/officeart/2018/5/layout/IconLeafLabelList"/>
    <dgm:cxn modelId="{03800D76-8C65-41DC-9217-B2D47C562E8F}" srcId="{AAE93F71-489A-48D7-83B6-2325D60CBCE0}" destId="{53FB0B8F-BE3B-4D0E-9214-FAB81AFDB282}" srcOrd="1" destOrd="0" parTransId="{8D7A48A9-65DB-4C76-B6A6-0586537849B4}" sibTransId="{6AC69755-D6C0-4B90-A2BF-6BD1F94EB9C0}"/>
    <dgm:cxn modelId="{95ED99CC-914A-45EC-9035-65C2AA6BC915}" type="presOf" srcId="{AAE93F71-489A-48D7-83B6-2325D60CBCE0}" destId="{C5CF7231-CD4A-4728-AAF0-D70ABF693686}" srcOrd="0" destOrd="0" presId="urn:microsoft.com/office/officeart/2018/5/layout/IconLeafLabelList"/>
    <dgm:cxn modelId="{CFAA7DD1-EBA3-49E6-BDC2-C8A2ADDAF6A3}" type="presOf" srcId="{B0B27EE7-714E-4CF7-AAD9-89DFC9207BC8}" destId="{997F8D5B-F594-4C1E-8492-0344B96A2D62}" srcOrd="0" destOrd="0" presId="urn:microsoft.com/office/officeart/2018/5/layout/IconLeafLabelList"/>
    <dgm:cxn modelId="{DE416EE8-6819-499F-ACB9-6F605D16730F}" srcId="{AAE93F71-489A-48D7-83B6-2325D60CBCE0}" destId="{A1932408-BCC3-453A-9453-E3D5A7B9B33B}" srcOrd="0" destOrd="0" parTransId="{A9B9D4D0-89DE-4419-B6D8-674713069F36}" sibTransId="{A88DFCBB-7182-407F-9895-D3D6D3E8BA23}"/>
    <dgm:cxn modelId="{0F1A8EFB-6A43-420C-B204-0F4661E9AE8A}" type="presOf" srcId="{A1932408-BCC3-453A-9453-E3D5A7B9B33B}" destId="{BBFF4D15-EB95-4761-9679-F0CBA2547509}" srcOrd="0" destOrd="0" presId="urn:microsoft.com/office/officeart/2018/5/layout/IconLeafLabelList"/>
    <dgm:cxn modelId="{2572DB95-0DB3-4564-AF55-C040F76883A0}" type="presParOf" srcId="{C5CF7231-CD4A-4728-AAF0-D70ABF693686}" destId="{31ACFF02-F5EF-444A-9762-57E35085A861}" srcOrd="0" destOrd="0" presId="urn:microsoft.com/office/officeart/2018/5/layout/IconLeafLabelList"/>
    <dgm:cxn modelId="{D7E87C52-FFE2-4AE8-A48D-583A7D203631}" type="presParOf" srcId="{31ACFF02-F5EF-444A-9762-57E35085A861}" destId="{384E0649-570F-4B9E-A1A8-6117BBED6726}" srcOrd="0" destOrd="0" presId="urn:microsoft.com/office/officeart/2018/5/layout/IconLeafLabelList"/>
    <dgm:cxn modelId="{52DC7A59-489B-4AC5-A205-1D834D3F30D6}" type="presParOf" srcId="{31ACFF02-F5EF-444A-9762-57E35085A861}" destId="{0D71DD35-E149-4935-A0D3-18DDCBD0B144}" srcOrd="1" destOrd="0" presId="urn:microsoft.com/office/officeart/2018/5/layout/IconLeafLabelList"/>
    <dgm:cxn modelId="{AFA3F767-E10D-4B2B-B765-D81BEBCA3A0E}" type="presParOf" srcId="{31ACFF02-F5EF-444A-9762-57E35085A861}" destId="{D046C53F-F8A6-42A2-BA48-1DFA24D85B05}" srcOrd="2" destOrd="0" presId="urn:microsoft.com/office/officeart/2018/5/layout/IconLeafLabelList"/>
    <dgm:cxn modelId="{851626BE-7D48-466D-B2E5-20912C271C78}" type="presParOf" srcId="{31ACFF02-F5EF-444A-9762-57E35085A861}" destId="{BBFF4D15-EB95-4761-9679-F0CBA2547509}" srcOrd="3" destOrd="0" presId="urn:microsoft.com/office/officeart/2018/5/layout/IconLeafLabelList"/>
    <dgm:cxn modelId="{3DC3F132-D333-4EB1-94DC-B916576D17CE}" type="presParOf" srcId="{C5CF7231-CD4A-4728-AAF0-D70ABF693686}" destId="{6F1232C5-91CC-434B-80F5-D51E9947D9B2}" srcOrd="1" destOrd="0" presId="urn:microsoft.com/office/officeart/2018/5/layout/IconLeafLabelList"/>
    <dgm:cxn modelId="{47CEEA86-6F59-4A45-A2DC-4232253A92AB}" type="presParOf" srcId="{C5CF7231-CD4A-4728-AAF0-D70ABF693686}" destId="{366F073C-64F3-4074-ADD4-AD4B60212F8E}" srcOrd="2" destOrd="0" presId="urn:microsoft.com/office/officeart/2018/5/layout/IconLeafLabelList"/>
    <dgm:cxn modelId="{30CE92FE-9E5A-4401-919A-D7A34126C666}" type="presParOf" srcId="{366F073C-64F3-4074-ADD4-AD4B60212F8E}" destId="{0BB06CE2-2736-423B-8614-3759DD903760}" srcOrd="0" destOrd="0" presId="urn:microsoft.com/office/officeart/2018/5/layout/IconLeafLabelList"/>
    <dgm:cxn modelId="{BDFAE0AC-4E88-4E54-8D84-F872D8A90F83}" type="presParOf" srcId="{366F073C-64F3-4074-ADD4-AD4B60212F8E}" destId="{6B2BA041-E7BE-41D5-AD0F-EC0EE51C8D48}" srcOrd="1" destOrd="0" presId="urn:microsoft.com/office/officeart/2018/5/layout/IconLeafLabelList"/>
    <dgm:cxn modelId="{5BABD2CD-F33A-45C8-8C6A-A26BA543942E}" type="presParOf" srcId="{366F073C-64F3-4074-ADD4-AD4B60212F8E}" destId="{9247D02B-08E6-42A0-AA19-AF18162FD826}" srcOrd="2" destOrd="0" presId="urn:microsoft.com/office/officeart/2018/5/layout/IconLeafLabelList"/>
    <dgm:cxn modelId="{18AA58B4-CEE2-4BA5-960E-01F2853999EE}" type="presParOf" srcId="{366F073C-64F3-4074-ADD4-AD4B60212F8E}" destId="{8F9FC205-A965-4F00-B86D-FD152A5CAFF8}" srcOrd="3" destOrd="0" presId="urn:microsoft.com/office/officeart/2018/5/layout/IconLeafLabelList"/>
    <dgm:cxn modelId="{BF0B898A-00AA-4AF9-AD2D-66DE518ADBC8}" type="presParOf" srcId="{C5CF7231-CD4A-4728-AAF0-D70ABF693686}" destId="{A0A1FA6B-3C3F-4068-885B-D0477C438F16}" srcOrd="3" destOrd="0" presId="urn:microsoft.com/office/officeart/2018/5/layout/IconLeafLabelList"/>
    <dgm:cxn modelId="{B5A3CEDD-07C7-4534-BF4F-F08ADBE32C8C}" type="presParOf" srcId="{C5CF7231-CD4A-4728-AAF0-D70ABF693686}" destId="{211BB50A-5589-4588-BA05-2B517157DDC3}" srcOrd="4" destOrd="0" presId="urn:microsoft.com/office/officeart/2018/5/layout/IconLeafLabelList"/>
    <dgm:cxn modelId="{D3A432FA-993E-4EE8-A755-A9B3FD22411D}" type="presParOf" srcId="{211BB50A-5589-4588-BA05-2B517157DDC3}" destId="{98A1649B-88A5-4391-A326-41BAC7F65281}" srcOrd="0" destOrd="0" presId="urn:microsoft.com/office/officeart/2018/5/layout/IconLeafLabelList"/>
    <dgm:cxn modelId="{7637C8C5-6101-4E85-878F-C8176416BE6D}" type="presParOf" srcId="{211BB50A-5589-4588-BA05-2B517157DDC3}" destId="{52571FCD-6DC4-4912-A577-1F1F0A12BFDE}" srcOrd="1" destOrd="0" presId="urn:microsoft.com/office/officeart/2018/5/layout/IconLeafLabelList"/>
    <dgm:cxn modelId="{CF429152-E647-44DD-860A-4654BAE32EA3}" type="presParOf" srcId="{211BB50A-5589-4588-BA05-2B517157DDC3}" destId="{A580D101-3AAC-4BE2-9C5F-493DAF51BE1E}" srcOrd="2" destOrd="0" presId="urn:microsoft.com/office/officeart/2018/5/layout/IconLeafLabelList"/>
    <dgm:cxn modelId="{C97467A6-27EF-4447-AEF9-E5110261017C}" type="presParOf" srcId="{211BB50A-5589-4588-BA05-2B517157DDC3}" destId="{997F8D5B-F594-4C1E-8492-0344B96A2D6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83E55-B181-4D56-82CE-D87131D43319}">
      <dsp:nvSpPr>
        <dsp:cNvPr id="0" name=""/>
        <dsp:cNvSpPr/>
      </dsp:nvSpPr>
      <dsp:spPr>
        <a:xfrm>
          <a:off x="627" y="700"/>
          <a:ext cx="3603061" cy="124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/>
            <a:t>Grupy docelowe LSR:</a:t>
          </a:r>
          <a:endParaRPr lang="pl-PL" sz="2300" kern="1200"/>
        </a:p>
      </dsp:txBody>
      <dsp:txXfrm>
        <a:off x="621627" y="700"/>
        <a:ext cx="2361061" cy="1242000"/>
      </dsp:txXfrm>
    </dsp:sp>
    <dsp:sp modelId="{734626D7-91E3-43E5-BC22-E0A04A5F0AA1}">
      <dsp:nvSpPr>
        <dsp:cNvPr id="0" name=""/>
        <dsp:cNvSpPr/>
      </dsp:nvSpPr>
      <dsp:spPr>
        <a:xfrm>
          <a:off x="627" y="1397951"/>
          <a:ext cx="2882449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/>
            <a:t>Mieszkańcy obszaru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/>
            <a:t>Turyści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/>
            <a:t>Przedsiębiorcy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Organizacje pozarządowe</a:t>
          </a:r>
        </a:p>
      </dsp:txBody>
      <dsp:txXfrm>
        <a:off x="627" y="1397951"/>
        <a:ext cx="2882449" cy="1811250"/>
      </dsp:txXfrm>
    </dsp:sp>
    <dsp:sp modelId="{F059F7AC-B0C3-4984-A52C-3587403146AA}">
      <dsp:nvSpPr>
        <dsp:cNvPr id="0" name=""/>
        <dsp:cNvSpPr/>
      </dsp:nvSpPr>
      <dsp:spPr>
        <a:xfrm>
          <a:off x="3387689" y="700"/>
          <a:ext cx="3603061" cy="12420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Grupa </a:t>
          </a:r>
          <a:r>
            <a:rPr lang="pl-PL" sz="2300" b="1" kern="1200" dirty="0" err="1"/>
            <a:t>defaworyzowana</a:t>
          </a:r>
          <a:r>
            <a:rPr lang="pl-PL" sz="2300" b="1" kern="1200" dirty="0"/>
            <a:t>:</a:t>
          </a:r>
          <a:endParaRPr lang="pl-PL" sz="2300" kern="1200" dirty="0"/>
        </a:p>
      </dsp:txBody>
      <dsp:txXfrm>
        <a:off x="4008689" y="700"/>
        <a:ext cx="2361061" cy="1242000"/>
      </dsp:txXfrm>
    </dsp:sp>
    <dsp:sp modelId="{C52B38F1-9C37-4BA9-A8B2-8CB54337BC14}">
      <dsp:nvSpPr>
        <dsp:cNvPr id="0" name=""/>
        <dsp:cNvSpPr/>
      </dsp:nvSpPr>
      <dsp:spPr>
        <a:xfrm>
          <a:off x="3387689" y="1397951"/>
          <a:ext cx="2882449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Bezrobotni, w tym osoby długotrwale bezrobotne</a:t>
          </a:r>
          <a:endParaRPr lang="pl-PL" sz="2300" b="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Osoby powyżej 50 r.ż.</a:t>
          </a:r>
        </a:p>
      </dsp:txBody>
      <dsp:txXfrm>
        <a:off x="3387689" y="1397951"/>
        <a:ext cx="2882449" cy="1811250"/>
      </dsp:txXfrm>
    </dsp:sp>
    <dsp:sp modelId="{C6111898-E9E8-4FA3-8DD1-15C8EE052C8A}">
      <dsp:nvSpPr>
        <dsp:cNvPr id="0" name=""/>
        <dsp:cNvSpPr/>
      </dsp:nvSpPr>
      <dsp:spPr>
        <a:xfrm>
          <a:off x="6774750" y="700"/>
          <a:ext cx="3603061" cy="12420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Branże wymagające wsparcia:</a:t>
          </a:r>
          <a:endParaRPr lang="pl-PL" sz="2300" kern="1200" dirty="0"/>
        </a:p>
      </dsp:txBody>
      <dsp:txXfrm>
        <a:off x="7395750" y="700"/>
        <a:ext cx="2361061" cy="1242000"/>
      </dsp:txXfrm>
    </dsp:sp>
    <dsp:sp modelId="{DF761364-1692-4BC9-B6A7-9BC0494856E5}">
      <dsp:nvSpPr>
        <dsp:cNvPr id="0" name=""/>
        <dsp:cNvSpPr/>
      </dsp:nvSpPr>
      <dsp:spPr>
        <a:xfrm>
          <a:off x="6774750" y="1397951"/>
          <a:ext cx="2882449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Usługowa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Budowlana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300" kern="1200" dirty="0"/>
            <a:t>Turystyczna</a:t>
          </a:r>
        </a:p>
      </dsp:txBody>
      <dsp:txXfrm>
        <a:off x="6774750" y="1397951"/>
        <a:ext cx="2882449" cy="1811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D6936-EAD6-456A-9B5C-90FDC1E8B717}">
      <dsp:nvSpPr>
        <dsp:cNvPr id="0" name=""/>
        <dsp:cNvSpPr/>
      </dsp:nvSpPr>
      <dsp:spPr>
        <a:xfrm>
          <a:off x="0" y="14075"/>
          <a:ext cx="5962720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W jakich obszarach tematycznych jakość wniosków jest zadowalająca, a w których budzi wątpliwość?</a:t>
          </a:r>
          <a:endParaRPr lang="en-US" sz="2900" kern="1200"/>
        </a:p>
      </dsp:txBody>
      <dsp:txXfrm>
        <a:off x="77847" y="91922"/>
        <a:ext cx="5807026" cy="1439016"/>
      </dsp:txXfrm>
    </dsp:sp>
    <dsp:sp modelId="{F7A5CDD7-8FC0-448A-B5D9-50534F0781AB}">
      <dsp:nvSpPr>
        <dsp:cNvPr id="0" name=""/>
        <dsp:cNvSpPr/>
      </dsp:nvSpPr>
      <dsp:spPr>
        <a:xfrm>
          <a:off x="0" y="1692306"/>
          <a:ext cx="5962720" cy="159471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Jeżeli jakość w pewnych obszarach budzi wątpliwość, czy może odbić się na realizacji celów LSR?</a:t>
          </a:r>
          <a:endParaRPr lang="en-US" sz="2900" kern="1200"/>
        </a:p>
      </dsp:txBody>
      <dsp:txXfrm>
        <a:off x="77847" y="1770153"/>
        <a:ext cx="5807026" cy="1439016"/>
      </dsp:txXfrm>
    </dsp:sp>
    <dsp:sp modelId="{50D98431-F11C-4625-95B7-9E99DF5340F4}">
      <dsp:nvSpPr>
        <dsp:cNvPr id="0" name=""/>
        <dsp:cNvSpPr/>
      </dsp:nvSpPr>
      <dsp:spPr>
        <a:xfrm>
          <a:off x="0" y="3370536"/>
          <a:ext cx="5962720" cy="159471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/>
            <a:t>Co można zrobić by podnieść jakość wniosków?</a:t>
          </a:r>
          <a:endParaRPr lang="en-US" sz="2900" kern="1200"/>
        </a:p>
      </dsp:txBody>
      <dsp:txXfrm>
        <a:off x="77847" y="3448383"/>
        <a:ext cx="5807026" cy="1439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F0387-7BD9-4AE7-BFCB-55D1515D6A33}">
      <dsp:nvSpPr>
        <dsp:cNvPr id="0" name=""/>
        <dsp:cNvSpPr/>
      </dsp:nvSpPr>
      <dsp:spPr>
        <a:xfrm>
          <a:off x="0" y="49434"/>
          <a:ext cx="5962720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Czy są jednoznaczne, obiektywne, czy pozwalają wybrać najlepsze wnioski?</a:t>
          </a:r>
          <a:endParaRPr lang="en-US" sz="2100" kern="1200"/>
        </a:p>
      </dsp:txBody>
      <dsp:txXfrm>
        <a:off x="57347" y="106781"/>
        <a:ext cx="5848026" cy="1060059"/>
      </dsp:txXfrm>
    </dsp:sp>
    <dsp:sp modelId="{B37B84E9-2586-425A-8A79-67FA5F5D83C0}">
      <dsp:nvSpPr>
        <dsp:cNvPr id="0" name=""/>
        <dsp:cNvSpPr/>
      </dsp:nvSpPr>
      <dsp:spPr>
        <a:xfrm>
          <a:off x="0" y="1284667"/>
          <a:ext cx="5962720" cy="1174753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Czy wnioskodawcy zgłaszają wątpliwości odnośnie kryteriów, jakie?</a:t>
          </a:r>
          <a:endParaRPr lang="en-US" sz="2100" kern="1200"/>
        </a:p>
      </dsp:txBody>
      <dsp:txXfrm>
        <a:off x="57347" y="1342014"/>
        <a:ext cx="5848026" cy="1060059"/>
      </dsp:txXfrm>
    </dsp:sp>
    <dsp:sp modelId="{A73BD006-06EF-47B3-8F16-BE37D051559A}">
      <dsp:nvSpPr>
        <dsp:cNvPr id="0" name=""/>
        <dsp:cNvSpPr/>
      </dsp:nvSpPr>
      <dsp:spPr>
        <a:xfrm>
          <a:off x="0" y="2519900"/>
          <a:ext cx="5962720" cy="1174753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Co można zrobić, żeby poprawić katalog kryteriów?</a:t>
          </a:r>
          <a:endParaRPr lang="en-US" sz="2100" kern="1200" dirty="0"/>
        </a:p>
      </dsp:txBody>
      <dsp:txXfrm>
        <a:off x="57347" y="2577247"/>
        <a:ext cx="5848026" cy="1060059"/>
      </dsp:txXfrm>
    </dsp:sp>
    <dsp:sp modelId="{B4472162-70C1-40E6-B2B2-BF9A562989AB}">
      <dsp:nvSpPr>
        <dsp:cNvPr id="0" name=""/>
        <dsp:cNvSpPr/>
      </dsp:nvSpPr>
      <dsp:spPr>
        <a:xfrm>
          <a:off x="0" y="3755134"/>
          <a:ext cx="5962720" cy="11747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Czy dokonane w 2021 roku zmiany w kryteriach dot. działalności gospodarczej przyniosły spodziewane rezultaty w naborze 2022?</a:t>
          </a:r>
          <a:endParaRPr lang="en-US" sz="2100" kern="1200" dirty="0"/>
        </a:p>
      </dsp:txBody>
      <dsp:txXfrm>
        <a:off x="57347" y="3812481"/>
        <a:ext cx="5848026" cy="1060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E0649-570F-4B9E-A1A8-6117BBED6726}">
      <dsp:nvSpPr>
        <dsp:cNvPr id="0" name=""/>
        <dsp:cNvSpPr/>
      </dsp:nvSpPr>
      <dsp:spPr>
        <a:xfrm>
          <a:off x="674477" y="6702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1DD35-E149-4935-A0D3-18DDCBD0B144}">
      <dsp:nvSpPr>
        <dsp:cNvPr id="0" name=""/>
        <dsp:cNvSpPr/>
      </dsp:nvSpPr>
      <dsp:spPr>
        <a:xfrm>
          <a:off x="1076665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F4D15-EB95-4761-9679-F0CBA2547509}">
      <dsp:nvSpPr>
        <dsp:cNvPr id="0" name=""/>
        <dsp:cNvSpPr/>
      </dsp:nvSpPr>
      <dsp:spPr>
        <a:xfrm>
          <a:off x="71196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Jakie działania należy wprowadzić w działaniach LGD, by skuteczniej realizowała cele LSR?</a:t>
          </a:r>
          <a:endParaRPr lang="en-US" sz="1500" kern="1200"/>
        </a:p>
      </dsp:txBody>
      <dsp:txXfrm>
        <a:off x="71196" y="3145212"/>
        <a:ext cx="3093750" cy="720000"/>
      </dsp:txXfrm>
    </dsp:sp>
    <dsp:sp modelId="{0BB06CE2-2736-423B-8614-3759DD903760}">
      <dsp:nvSpPr>
        <dsp:cNvPr id="0" name=""/>
        <dsp:cNvSpPr/>
      </dsp:nvSpPr>
      <dsp:spPr>
        <a:xfrm>
          <a:off x="4309634" y="6702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BA041-E7BE-41D5-AD0F-EC0EE51C8D48}">
      <dsp:nvSpPr>
        <dsp:cNvPr id="0" name=""/>
        <dsp:cNvSpPr/>
      </dsp:nvSpPr>
      <dsp:spPr>
        <a:xfrm>
          <a:off x="4711821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FC205-A965-4F00-B86D-FD152A5CAFF8}">
      <dsp:nvSpPr>
        <dsp:cNvPr id="0" name=""/>
        <dsp:cNvSpPr/>
      </dsp:nvSpPr>
      <dsp:spPr>
        <a:xfrm>
          <a:off x="3706353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Inne zagadnienia związane z procesem realizacji LSR</a:t>
          </a:r>
          <a:endParaRPr lang="en-US" sz="1500" kern="1200"/>
        </a:p>
      </dsp:txBody>
      <dsp:txXfrm>
        <a:off x="3706353" y="3145212"/>
        <a:ext cx="3093750" cy="720000"/>
      </dsp:txXfrm>
    </dsp:sp>
    <dsp:sp modelId="{98A1649B-88A5-4391-A326-41BAC7F65281}">
      <dsp:nvSpPr>
        <dsp:cNvPr id="0" name=""/>
        <dsp:cNvSpPr/>
      </dsp:nvSpPr>
      <dsp:spPr>
        <a:xfrm>
          <a:off x="7944790" y="67021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71FCD-6DC4-4912-A577-1F1F0A12BFDE}">
      <dsp:nvSpPr>
        <dsp:cNvPr id="0" name=""/>
        <dsp:cNvSpPr/>
      </dsp:nvSpPr>
      <dsp:spPr>
        <a:xfrm>
          <a:off x="8346978" y="107239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F8D5B-F594-4C1E-8492-0344B96A2D62}">
      <dsp:nvSpPr>
        <dsp:cNvPr id="0" name=""/>
        <dsp:cNvSpPr/>
      </dsp:nvSpPr>
      <dsp:spPr>
        <a:xfrm>
          <a:off x="7341509" y="314521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500" kern="1200"/>
            <a:t>Sposób wykorzystania rekomendacji</a:t>
          </a:r>
          <a:endParaRPr lang="en-US" sz="1500" kern="1200"/>
        </a:p>
      </dsp:txBody>
      <dsp:txXfrm>
        <a:off x="7341509" y="314521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5C28-CFE8-4C0A-B629-CE78E83ACAAF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E3CC-D916-4644-87F6-7C22E04376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66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Prezentacja oparta</a:t>
            </a:r>
            <a:r>
              <a:rPr lang="pl-PL" baseline="0" dirty="0"/>
              <a:t> jest na schemacie sprawozdania, które należy dostarczyć do Urzędu Marszałkowskiego. Przejście przez jej poszczególne sekcje pozwoli zebrać dane, które należy wpisać do poszczególnych części sprawozdania z warsztatu refleksyjnego. </a:t>
            </a:r>
          </a:p>
          <a:p>
            <a:r>
              <a:rPr lang="pl-PL" b="1" baseline="0" dirty="0"/>
              <a:t>UWAGA! </a:t>
            </a:r>
            <a:r>
              <a:rPr lang="pl-PL" b="0" baseline="0" dirty="0"/>
              <a:t>Kolejność pytań w prezentacji jest inna niż w sprawozdaniu. Dzięki temu dyskusja może być toczona w bardziej naturalny sposób. Ogólnie prezentacja składa się z następujących modułów: 1. zmiany na obszarze LGD i aktualność zdiagnozowanych problemów, 2. jakość składanych wniosków, 3. dane dostarczane przez system wskaźników (jakość monitoringu), 4. użyteczność stosowanych kryteriów wyboru, 5. ocena postępu rzeczowo-finansowego w realizacji LSR, 6. użyteczność procedur naboru i realizacji projektów, 7. ocena pracy biura LGD, 8. podsumowanie i sformułowanie rekomendacji.</a:t>
            </a:r>
          </a:p>
          <a:p>
            <a:r>
              <a:rPr lang="pl-PL" b="1" baseline="0" dirty="0"/>
              <a:t>UWAGA 2! </a:t>
            </a:r>
            <a:r>
              <a:rPr lang="pl-PL" b="0" baseline="0" dirty="0"/>
              <a:t>Odpowiedzi na pytania zawarte w sprawozdaniu są uzgadniane przez uczestników spotkania na podstawie zaprezentowanych danych z monitoringu oraz wycinków LSR-u. Zaleca się nagrywanie spotkania – po jego zakończeniu można wtedy z łatwością sporządzić notatki, które potem należy we właściwej kolejności wkleić do formularza. Dla ułatwienia przy pytaniach w nagłówkach sekcji znajdują się numeru pytań z formularza sprawozdania. Np. pierwsza sekcja (następny slajd) odpowiada pytaniu nr 4 z formularza sprawozdania ze spotkania refleksyjnego.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039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szczegółowe dane na temat realizacji budżetu oraz osiągania wskaźników LSR.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798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Zagadnienia do omówienia po prezentacji danych.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768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użyteczność procedur naboru i realizacji projektów. Tutaj warto głos oddać pracownikom biura. W części dotyczącej oceny wniosków powinni wypowiedzieć się członkowie Rady LGD.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026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Pracownicy biura powinni przedstawić procedury i wskazać na ewentualne problemy</a:t>
            </a:r>
            <a:r>
              <a:rPr lang="pl-PL" baseline="0" dirty="0"/>
              <a:t> z ich stosowaniem. Warto dopytać członków Rady czy na etapie oceny wniosków są jakieś problemy (inne niż te dotyczące stosowania kryteriów wyboru). Tutaj także trzeba zwrócić się bezpośrednio do członków Zarządów i zapytać o ich ocenę procedur.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194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po charakterystyce</a:t>
            </a:r>
            <a:r>
              <a:rPr lang="pl-PL" baseline="0" dirty="0"/>
              <a:t> stosowanych procedur naboru i realizacji projektu – podsumowanie ewentualnych rekomendacji dotyczących zmian procedur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293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7. Sekcja, w której dokonujemy oceny pracy Biura LGD. Jest tutaj dużo danych do omówienia. Warto prezentując je zwracać uwagę na sukcesy pracowników Biura – pozytywne oceny doradztwa, rozpoznawalność LGD są w dużej mierze ich zasługą. Nie skupiać się na problemach. Raczej na koniec zastanowić się nad propozycjami usprawnień (rekomendacjami).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348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00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 koniec robimy</a:t>
            </a:r>
            <a:r>
              <a:rPr lang="pl-PL" baseline="0" dirty="0"/>
              <a:t> podsumowanie: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Zbieramy wszelkie uwagi i pomysły usprawnień (rekomendacje)</a:t>
            </a:r>
          </a:p>
          <a:p>
            <a:pPr marL="171450" indent="-171450">
              <a:buFontTx/>
              <a:buChar char="-"/>
            </a:pPr>
            <a:r>
              <a:rPr lang="pl-PL" baseline="0" dirty="0"/>
              <a:t>Uzgadniamy, w jaki sposób rekomendacje zostaną wykorzystane. Najlepiej wskazać osoby/organy LGD odpowiedzialne za wdrożenie proponowanych pomysłów oraz wyznaczyć jakiś harmonogram ich wdrażania.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60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baseline="0" dirty="0"/>
              <a:t>Sekcja, w której z uczestnikami spotkania omawiamy zmiany na obszarze LGD i aktualność zdiagnozowanych w LSR problemów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40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 zagadnienia do omówienia na podstawie danych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89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z uczestnikami spotkania omawiamy jakość składanych wniosków. W tej części nie ma danych do zaprezentowania. </a:t>
            </a:r>
            <a:r>
              <a:rPr lang="pl-PL" b="1" baseline="0" dirty="0"/>
              <a:t>Warto tutaj oddać głos członkom Rady LGD.</a:t>
            </a:r>
            <a:r>
              <a:rPr lang="pl-PL" b="0" baseline="0" dirty="0"/>
              <a:t> Można np. poprosić każdego z nich by opowiedział o najlepszym i najgorszym w jego ocenie wniosku.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20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prezentujemy stosowane w monitoringu wskaźniki. Zadaniem uczestników jest ocena czy wskaźniki pozwalają zdobywać rzetelną wiedzę na temat efektów wdrażania LSR. Innymi słowy, oceniamy tu jakość systemu wskaźników oraz jakość procesu monitorowania realizacji LSR.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80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Ogólnie informujemy</a:t>
            </a:r>
            <a:r>
              <a:rPr lang="pl-PL" baseline="0" dirty="0"/>
              <a:t> o rodzajach wskaźników.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2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Dodatkowe</a:t>
            </a:r>
            <a:r>
              <a:rPr lang="pl-PL" baseline="0" dirty="0"/>
              <a:t> zagadnienia do omówienia po prezentacji informacji na temat wskaźników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38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baseline="0" dirty="0"/>
              <a:t>Sekcja, w której omawiamy z uczestnikami stosowane kryteria wyboru operacji. </a:t>
            </a:r>
            <a:r>
              <a:rPr lang="pl-PL" b="1" baseline="0" dirty="0"/>
              <a:t>W tej części warsztatu warto oddać głos członkom Rady! </a:t>
            </a:r>
            <a:endParaRPr lang="pl-PL" b="0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132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Tutaj nie należy się skupiać</a:t>
            </a:r>
            <a:r>
              <a:rPr lang="pl-PL" baseline="0" dirty="0"/>
              <a:t> na rodzaju operacji, ponieważ większość kryteriów jest wspólnych dla różnych rodzajów operacji. Należy po kolei odczytywać każde kryterium i prosić członków Rady by opowiedzieli czy mieli jakieś problemy z jego stosowaniem. Warto też pytać czy wnioskodawcy mieli problemy z wpasowaniem się w dane kryterium. W międzyczasie należy też odnotowywać ewentualne propozycje zmian w kryteriach. </a:t>
            </a:r>
            <a:r>
              <a:rPr lang="pl-PL" b="1" baseline="0" dirty="0"/>
              <a:t>Należy wyświetlić kryteria oceny operacji.</a:t>
            </a:r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BE3CC-D916-4644-87F6-7C22E043766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81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29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16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1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98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4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1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2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852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19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6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4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CD10F-EDBA-443A-8783-889E9B311213}" type="datetimeFigureOut">
              <a:rPr lang="pl-PL" smtClean="0"/>
              <a:t>31.01.2023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127F-2AC1-4726-8357-A4DAF4EA7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7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277402" y="2755734"/>
            <a:ext cx="5537771" cy="1919007"/>
          </a:xfrm>
        </p:spPr>
        <p:txBody>
          <a:bodyPr anchor="b">
            <a:normAutofit/>
          </a:bodyPr>
          <a:lstStyle/>
          <a:p>
            <a:r>
              <a:rPr lang="pl-PL" sz="4000" b="1" dirty="0"/>
              <a:t>Spotkanie refleksyjne</a:t>
            </a:r>
          </a:p>
          <a:p>
            <a:r>
              <a:rPr lang="pl-PL" sz="4000" b="1" dirty="0"/>
              <a:t>za rok 2022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781" y="610238"/>
            <a:ext cx="5702113" cy="2508930"/>
          </a:xfrm>
          <a:prstGeom prst="rect">
            <a:avLst/>
          </a:prstGeom>
        </p:spPr>
      </p:pic>
      <p:pic>
        <p:nvPicPr>
          <p:cNvPr id="2" name="Picture 2" descr="Znalezione obrazy dla zapytania dorzecze bobrzy lg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7089" y="3601309"/>
            <a:ext cx="3528805" cy="261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5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Osiąganie celów LSR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pl-PL" sz="2200"/>
              <a:t>Jakie inne zmiany w sytuacji społeczno-gospodarczej nastąpiły i mogą mieć wpływ na dezaktualizację LSR?</a:t>
            </a:r>
          </a:p>
          <a:p>
            <a:r>
              <a:rPr lang="pl-PL" sz="2200"/>
              <a:t>Czy widać zróżnicowania potrzeb między poszczególnymi gminami? Jakie i jak można na nie zareagować?</a:t>
            </a:r>
          </a:p>
        </p:txBody>
      </p:sp>
    </p:spTree>
    <p:extLst>
      <p:ext uri="{BB962C8B-B14F-4D97-AF65-F5344CB8AC3E}">
        <p14:creationId xmlns:p14="http://schemas.microsoft.com/office/powerpoint/2010/main" val="189133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W jakim stopniu jakość składanych projektów wybieranych we wszystkich obszarach tematycznych wpływa na osiąganie wskaźników w zaplanowanym czasie?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93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Jakość wniosków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BF4FF00-14DA-4FA9-95BB-0F9520E2B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244862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99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 Czy przyjęty system wskaźników dostarcza wszystkie potrzebne informacje niezbędne do określenia skuteczności interwencyjnej strategii?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96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wskaźników w LSR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91931"/>
              </p:ext>
            </p:extLst>
          </p:nvPr>
        </p:nvGraphicFramePr>
        <p:xfrm>
          <a:off x="838200" y="1825623"/>
          <a:ext cx="11049000" cy="40021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24500">
                  <a:extLst>
                    <a:ext uri="{9D8B030D-6E8A-4147-A177-3AD203B41FA5}">
                      <a16:colId xmlns:a16="http://schemas.microsoft.com/office/drawing/2014/main" val="2635145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3335800879"/>
                    </a:ext>
                  </a:extLst>
                </a:gridCol>
              </a:tblGrid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Cel szczegółowy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rezultatu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12017"/>
                  </a:ext>
                </a:extLst>
              </a:tr>
              <a:tr h="2001077"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Przedsięwzięcie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4400" dirty="0"/>
                        <a:t>Wskaźnik produktu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9745085"/>
                  </a:ext>
                </a:extLst>
              </a:tr>
            </a:tbl>
          </a:graphicData>
        </a:graphic>
      </p:graphicFrame>
      <p:sp>
        <p:nvSpPr>
          <p:cNvPr id="5" name="Strzałka w prawo 4"/>
          <p:cNvSpPr/>
          <p:nvPr/>
        </p:nvSpPr>
        <p:spPr>
          <a:xfrm>
            <a:off x="4761570" y="2597232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4761570" y="4496439"/>
            <a:ext cx="1460810" cy="69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5132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System wskaźników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pl-PL" sz="2200"/>
              <a:t>Czy zbierane dane są wiarygodne, a źródła trafne?</a:t>
            </a:r>
          </a:p>
          <a:p>
            <a:r>
              <a:rPr lang="pl-PL" sz="2200"/>
              <a:t>Jeśli nie to jakie zmiany można wprowadzić na tym etapie?</a:t>
            </a:r>
          </a:p>
        </p:txBody>
      </p:sp>
    </p:spTree>
    <p:extLst>
      <p:ext uri="{BB962C8B-B14F-4D97-AF65-F5344CB8AC3E}">
        <p14:creationId xmlns:p14="http://schemas.microsoft.com/office/powerpoint/2010/main" val="2470442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 W jakim stopniu stosowane kryteria wyboru projektów spełniają swoją rolę?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080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pl-PL" sz="4800"/>
              <a:t>Kryteria wyboru</a:t>
            </a: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82A0D951-F2F2-4A67-B8A6-F7CCD7A94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197289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497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68541F4B-6B09-42BE-B8DA-683DD4184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82849"/>
              </p:ext>
            </p:extLst>
          </p:nvPr>
        </p:nvGraphicFramePr>
        <p:xfrm>
          <a:off x="838200" y="3660775"/>
          <a:ext cx="10512424" cy="2633663"/>
        </p:xfrm>
        <a:graphic>
          <a:graphicData uri="http://schemas.openxmlformats.org/drawingml/2006/table">
            <a:tbl>
              <a:tblPr firstRow="1" firstCol="1" bandCol="1"/>
              <a:tblGrid>
                <a:gridCol w="8446825">
                  <a:extLst>
                    <a:ext uri="{9D8B030D-6E8A-4147-A177-3AD203B41FA5}">
                      <a16:colId xmlns:a16="http://schemas.microsoft.com/office/drawing/2014/main" val="1692571207"/>
                    </a:ext>
                  </a:extLst>
                </a:gridCol>
                <a:gridCol w="2065599">
                  <a:extLst>
                    <a:ext uri="{9D8B030D-6E8A-4147-A177-3AD203B41FA5}">
                      <a16:colId xmlns:a16="http://schemas.microsoft.com/office/drawing/2014/main" val="620058557"/>
                    </a:ext>
                  </a:extLst>
                </a:gridCol>
              </a:tblGrid>
              <a:tr h="2633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Wnioskodawca przewidział wykorzystywanie rozwiązań sprzyjających ochronie środowiska lub podnoszeniu poziomu świadomości ekologicznej. Wnioskodawca opisał zaplanowane działania i narzędzia i uzasadnił ich wykorzystanie w kontekście prowadzonej działalności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nie przewidział wykorzystania opisanych w kryterium rozwiązań – </a:t>
                      </a: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przewidział wykorzystanie opisanych w kryterium rozwiązań – </a:t>
                      </a:r>
                      <a:r>
                        <a:rPr lang="pl-PL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pl-PL" sz="1800" b="1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57" marR="11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57" marR="11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900465"/>
                  </a:ext>
                </a:extLst>
              </a:tr>
            </a:tbl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99834F98-1E16-4503-B441-F56F552F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Zmiany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kryteriach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rozpoczęcie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działalności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gospodarczej</a:t>
            </a:r>
            <a:r>
              <a:rPr lang="pl-PL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(2021)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21E6CD5B-42AC-4D4E-BBBD-51378C3EE8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853310"/>
              </p:ext>
            </p:extLst>
          </p:nvPr>
        </p:nvGraphicFramePr>
        <p:xfrm>
          <a:off x="838200" y="1844675"/>
          <a:ext cx="10512424" cy="1744662"/>
        </p:xfrm>
        <a:graphic>
          <a:graphicData uri="http://schemas.openxmlformats.org/drawingml/2006/table">
            <a:tbl>
              <a:tblPr firstRow="1" firstCol="1" bandCol="1"/>
              <a:tblGrid>
                <a:gridCol w="8445789">
                  <a:extLst>
                    <a:ext uri="{9D8B030D-6E8A-4147-A177-3AD203B41FA5}">
                      <a16:colId xmlns:a16="http://schemas.microsoft.com/office/drawing/2014/main" val="262139084"/>
                    </a:ext>
                  </a:extLst>
                </a:gridCol>
                <a:gridCol w="2066635">
                  <a:extLst>
                    <a:ext uri="{9D8B030D-6E8A-4147-A177-3AD203B41FA5}">
                      <a16:colId xmlns:a16="http://schemas.microsoft.com/office/drawing/2014/main" val="2363594952"/>
                    </a:ext>
                  </a:extLst>
                </a:gridCol>
              </a:tblGrid>
              <a:tr h="1744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Planowana operacja jest innowacyjna w rozumieniu LSR „Dorzecze Bobrzy”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opis projektu wskazuje na nie spełnienie kryterium innowacyjności – </a:t>
                      </a:r>
                      <a:r>
                        <a:rPr lang="pl-PL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opis projektu wskazuje na spełnienie kryterium innowacyjności – </a:t>
                      </a:r>
                      <a:r>
                        <a:rPr lang="pl-PL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pl-PL" sz="1800" b="1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13" marR="110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pkt.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13" marR="110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125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1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C70D912-976F-450B-A6D6-0D76C574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Zmiany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kryteriach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rozpoczęcie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działalności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gospodarczej</a:t>
            </a:r>
            <a:r>
              <a:rPr lang="pl-PL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(2021)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0DE3E54-D364-4228-A8F2-967037D6455B}"/>
              </a:ext>
            </a:extLst>
          </p:cNvPr>
          <p:cNvSpPr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900"/>
              <a:t>Minimalne wymagania niezbędne do wyboru operacji: uzyskanie </a:t>
            </a:r>
            <a:r>
              <a:rPr lang="en-US" sz="1900" strike="sngStrike"/>
              <a:t>9</a:t>
            </a:r>
            <a:r>
              <a:rPr lang="en-US" sz="1900"/>
              <a:t> 13 punktów, w tym spełnienie kryterium dotyczącego zgodności operacji z założeniami LSR oraz utworzenia miejsca pracy.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74C9102-7579-40A0-BEC7-4C975C87E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373204"/>
              </p:ext>
            </p:extLst>
          </p:nvPr>
        </p:nvGraphicFramePr>
        <p:xfrm>
          <a:off x="1611763" y="2405149"/>
          <a:ext cx="8962378" cy="418432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946976">
                  <a:extLst>
                    <a:ext uri="{9D8B030D-6E8A-4147-A177-3AD203B41FA5}">
                      <a16:colId xmlns:a16="http://schemas.microsoft.com/office/drawing/2014/main" val="1048542549"/>
                    </a:ext>
                  </a:extLst>
                </a:gridCol>
                <a:gridCol w="1015402">
                  <a:extLst>
                    <a:ext uri="{9D8B030D-6E8A-4147-A177-3AD203B41FA5}">
                      <a16:colId xmlns:a16="http://schemas.microsoft.com/office/drawing/2014/main" val="587256066"/>
                    </a:ext>
                  </a:extLst>
                </a:gridCol>
              </a:tblGrid>
              <a:tr h="1635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Preferuje się wnioski o krótszym okresie realizacji operacji: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do 7 miesięcy od przewidywanego przez LGD momentu podpisania umowy o dofinansowanie do momentu złożenia wniosku o płatność ostateczną – 3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powyżej 7 miesięcy a nie więcej niż 10 miesięcy od przewidywanego przez LGD momentu podpisania umowy o dofinansowanie do momentu złożenia wniosku o płatność ostateczną – 2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powyżej 10 miesięcy a nie więcej niż 12 miesięcy od przewidywanego przez LGD momentu podpisania umowy o dofinansowanie do momentu złożenia wniosku o płatność ostateczną – 1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powyżej 12 miesięcy od przewidywanego przez LGD momentu podpisania umowy o dofinansowanie do momentu złożenia wniosku o płatność ostateczną – 0 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956999"/>
                  </a:ext>
                </a:extLst>
              </a:tr>
              <a:tr h="858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Preferuje się operacje Wnioskodawców którzy nie prowadzili działalności gospodarczej: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w ogóle nie prowadził działalności gospodarczej – 2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nie prowadził działalności gospodarczej od minimum 3 lat przed złożeniem wniosku o przyznanie pomocy – 1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nie spełnia kryterium – 0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462211"/>
                  </a:ext>
                </a:extLst>
              </a:tr>
              <a:tr h="624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Wnioskodawca posiada doświadczenie lub/i kwalifikacje adekwatne do zakresu działalności gospodarczej, którą zamierza podjąć: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spełnia kryterium – 2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nie spełnia kryterium – 0 pkt. 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488117"/>
                  </a:ext>
                </a:extLst>
              </a:tr>
              <a:tr h="624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Preferuje się operacje które w swoim zakresie rzeczowym nie obejmują robót budowlanych: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spełnia kryterium – 3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nie spełnia kryterium – 0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456440"/>
                  </a:ext>
                </a:extLst>
              </a:tr>
              <a:tr h="156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pkt.</a:t>
                      </a:r>
                      <a:endParaRPr lang="pl-PL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2" marR="33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8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41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 W jakim stopniu wybierane projekty realizowane w ramach LSR przyczyniają się do osiągnięcia celów LSR i w jakim stopniu przyczyniają się do odpowiadania na potrzeby społeczności z obszaru LGD?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1781A71-3F4C-4CAD-B86F-8CB6EFA2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pl-PL" sz="3600" dirty="0"/>
              <a:t>Zmiany w kryteriach – rozwijanie działalności gospodarczej </a:t>
            </a:r>
            <a:r>
              <a:rPr lang="pl-PL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(2021)</a:t>
            </a:r>
            <a:endParaRPr lang="pl-PL" sz="3600" dirty="0"/>
          </a:p>
        </p:txBody>
      </p:sp>
      <p:graphicFrame>
        <p:nvGraphicFramePr>
          <p:cNvPr id="16" name="Symbol zastępczy zawartości 4">
            <a:extLst>
              <a:ext uri="{FF2B5EF4-FFF2-40B4-BE49-F238E27FC236}">
                <a16:creationId xmlns:a16="http://schemas.microsoft.com/office/drawing/2014/main" id="{2A6E7ACD-47DD-4EB4-B4D1-CE192A33A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91979"/>
              </p:ext>
            </p:extLst>
          </p:nvPr>
        </p:nvGraphicFramePr>
        <p:xfrm>
          <a:off x="838200" y="1947310"/>
          <a:ext cx="10515601" cy="4107968"/>
        </p:xfrm>
        <a:graphic>
          <a:graphicData uri="http://schemas.openxmlformats.org/drawingml/2006/table">
            <a:tbl>
              <a:tblPr firstRow="1" firstCol="1" bandRow="1"/>
              <a:tblGrid>
                <a:gridCol w="8967176">
                  <a:extLst>
                    <a:ext uri="{9D8B030D-6E8A-4147-A177-3AD203B41FA5}">
                      <a16:colId xmlns:a16="http://schemas.microsoft.com/office/drawing/2014/main" val="72099991"/>
                    </a:ext>
                  </a:extLst>
                </a:gridCol>
                <a:gridCol w="1548425">
                  <a:extLst>
                    <a:ext uri="{9D8B030D-6E8A-4147-A177-3AD203B41FA5}">
                      <a16:colId xmlns:a16="http://schemas.microsoft.com/office/drawing/2014/main" val="2268241012"/>
                    </a:ext>
                  </a:extLst>
                </a:gridCol>
              </a:tblGrid>
              <a:tr h="4107968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5"/>
                        </a:spcAft>
                      </a:pPr>
                      <a:r>
                        <a:rPr lang="pl-PL" sz="2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Wnioskodawca przewidział wykorzystywanie rozwiązań sprzyjających ochronie środowiska lub podnoszeniu poziomu świadomości ekologicznej. Wnioskodawca opisał zaplanowane działania i narzędzia i uzasadnił ich wykorzystanie w kontekście prowadzonej działalności </a:t>
                      </a:r>
                    </a:p>
                    <a:p>
                      <a:pPr marL="342900" lvl="0" indent="-342900" fontAlgn="base">
                        <a:lnSpc>
                          <a:spcPct val="114000"/>
                        </a:lnSpc>
                        <a:spcAft>
                          <a:spcPts val="1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pl-PL" sz="2600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wnioskodawca nie przewidział wykorzystania opisanych w kryterium rozwiązań – </a:t>
                      </a:r>
                      <a:r>
                        <a:rPr lang="pl-PL" sz="2600" b="1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pkt.</a:t>
                      </a:r>
                      <a:r>
                        <a:rPr lang="pl-PL" sz="2600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pl-PL" sz="2600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wnioskodawca przewidział wykorzystanie opisanych w kryterium rozwiązań – </a:t>
                      </a:r>
                      <a:r>
                        <a:rPr lang="pl-PL" sz="2600" b="1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pkt.</a:t>
                      </a:r>
                      <a:r>
                        <a:rPr lang="pl-PL" sz="2600" u="none" strike="noStrike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160566" marR="86230" marT="683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600" strike="sng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2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pkt. </a:t>
                      </a:r>
                      <a:endParaRPr lang="pl-PL" sz="2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0566" marR="86230" marT="683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4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245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033ECFF-B181-477B-88DE-A749B7ECA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Zmiany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kryteriach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rozwijanie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działalności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gospodarczej</a:t>
            </a:r>
            <a:r>
              <a:rPr lang="pl-PL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(2021)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32A908D-1260-4227-896D-99BA08242059}"/>
              </a:ext>
            </a:extLst>
          </p:cNvPr>
          <p:cNvSpPr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990"/>
              </a:spcAft>
              <a:buFont typeface="Arial" panose="020B0604020202020204" pitchFamily="34" charset="0"/>
              <a:buChar char="•"/>
            </a:pPr>
            <a:r>
              <a:rPr lang="en-US" sz="1900"/>
              <a:t>Minimalne wymagania niezbędne do wyboru operacji: uzyskanie</a:t>
            </a:r>
            <a:r>
              <a:rPr lang="en-US" sz="1900" strike="sngStrike"/>
              <a:t> 11</a:t>
            </a:r>
            <a:r>
              <a:rPr lang="en-US" sz="1900"/>
              <a:t> 15 punktów, w tym spełnienie kryterium dotyczącego zgodności operacji z założeniami LSR oraz utworzenia miejsca pracy.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8707501-B352-4B9C-A7C0-38772277A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105415"/>
              </p:ext>
            </p:extLst>
          </p:nvPr>
        </p:nvGraphicFramePr>
        <p:xfrm>
          <a:off x="835154" y="2551869"/>
          <a:ext cx="10515595" cy="3605954"/>
        </p:xfrm>
        <a:graphic>
          <a:graphicData uri="http://schemas.openxmlformats.org/drawingml/2006/table">
            <a:tbl>
              <a:tblPr firstRow="1" firstCol="1" bandRow="1"/>
              <a:tblGrid>
                <a:gridCol w="9192496">
                  <a:extLst>
                    <a:ext uri="{9D8B030D-6E8A-4147-A177-3AD203B41FA5}">
                      <a16:colId xmlns:a16="http://schemas.microsoft.com/office/drawing/2014/main" val="3556815049"/>
                    </a:ext>
                  </a:extLst>
                </a:gridCol>
                <a:gridCol w="1323099">
                  <a:extLst>
                    <a:ext uri="{9D8B030D-6E8A-4147-A177-3AD203B41FA5}">
                      <a16:colId xmlns:a16="http://schemas.microsoft.com/office/drawing/2014/main" val="2288012183"/>
                    </a:ext>
                  </a:extLst>
                </a:gridCol>
              </a:tblGrid>
              <a:tr h="2524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Preferuje się wnioski o krótszym okresie realizacji operacji: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do 7 miesięcy od przewidywanego przez LGD momentu podpisania umowy o dofinansowanie do momentu złożenia wniosku o płatność ostateczną – 3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powyżej 7 miesięcy a nie więcej niż 10 miesięcy od przewidywanego przez LGD momentu podpisania umowy o dofinansowanie do momentu złożenia wniosku o płatność ostateczną – 2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powyżej 10 miesięcy a nie więcej niż 12 miesięcy od przewidywanego przez LGD momentu podpisania umowy o dofinansowanie do momentu złożenia wniosku o płatność ostateczną – 1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deklaruje iż termin realizacji operacji będzie wynosił powyżej 12 miesięcy od przewidywanego przez LGD momentu podpisania umowy o dofinansowanie do momentu złożenia wniosku o płatność ostateczną – 0 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5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035" marR="31704" marT="25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35" marR="31704" marT="25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078552"/>
                  </a:ext>
                </a:extLst>
              </a:tr>
              <a:tr h="842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Preferuje się operacje które w swoim zakresie rzeczowym nie obejmują robót budowlanych: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spełnia kryterium – 3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wnioskodawca nie spełnia kryterium – 0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35" marR="31704" marT="25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pkt.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35" marR="31704" marT="25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880008"/>
                  </a:ext>
                </a:extLst>
              </a:tr>
              <a:tr h="238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 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35" marR="31704" marT="25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pkt. </a:t>
                      </a:r>
                      <a:endParaRPr lang="pl-PL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35" marR="31704" marT="25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31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153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Czy realizacja finansowa i rzeczowa LSR przebiegała zgodnie z planem i można ją uznać za zadowalającą?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210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 dirty="0"/>
              <a:t>Realizacja LSR (cel ogólny 1)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AB79385-BB8D-BAA9-3F50-BAB97B7FE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778078"/>
              </p:ext>
            </p:extLst>
          </p:nvPr>
        </p:nvGraphicFramePr>
        <p:xfrm>
          <a:off x="904602" y="2704013"/>
          <a:ext cx="10378444" cy="378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309">
                  <a:extLst>
                    <a:ext uri="{9D8B030D-6E8A-4147-A177-3AD203B41FA5}">
                      <a16:colId xmlns:a16="http://schemas.microsoft.com/office/drawing/2014/main" val="3391878159"/>
                    </a:ext>
                  </a:extLst>
                </a:gridCol>
                <a:gridCol w="2493874">
                  <a:extLst>
                    <a:ext uri="{9D8B030D-6E8A-4147-A177-3AD203B41FA5}">
                      <a16:colId xmlns:a16="http://schemas.microsoft.com/office/drawing/2014/main" val="2601904703"/>
                    </a:ext>
                  </a:extLst>
                </a:gridCol>
                <a:gridCol w="2457314">
                  <a:extLst>
                    <a:ext uri="{9D8B030D-6E8A-4147-A177-3AD203B41FA5}">
                      <a16:colId xmlns:a16="http://schemas.microsoft.com/office/drawing/2014/main" val="3996562480"/>
                    </a:ext>
                  </a:extLst>
                </a:gridCol>
                <a:gridCol w="2506848">
                  <a:extLst>
                    <a:ext uri="{9D8B030D-6E8A-4147-A177-3AD203B41FA5}">
                      <a16:colId xmlns:a16="http://schemas.microsoft.com/office/drawing/2014/main" val="1472974880"/>
                    </a:ext>
                  </a:extLst>
                </a:gridCol>
                <a:gridCol w="536093">
                  <a:extLst>
                    <a:ext uri="{9D8B030D-6E8A-4147-A177-3AD203B41FA5}">
                      <a16:colId xmlns:a16="http://schemas.microsoft.com/office/drawing/2014/main" val="1037827872"/>
                    </a:ext>
                  </a:extLst>
                </a:gridCol>
                <a:gridCol w="527837">
                  <a:extLst>
                    <a:ext uri="{9D8B030D-6E8A-4147-A177-3AD203B41FA5}">
                      <a16:colId xmlns:a16="http://schemas.microsoft.com/office/drawing/2014/main" val="164043583"/>
                    </a:ext>
                  </a:extLst>
                </a:gridCol>
                <a:gridCol w="543169">
                  <a:extLst>
                    <a:ext uri="{9D8B030D-6E8A-4147-A177-3AD203B41FA5}">
                      <a16:colId xmlns:a16="http://schemas.microsoft.com/office/drawing/2014/main" val="1031788714"/>
                    </a:ext>
                  </a:extLst>
                </a:gridCol>
              </a:tblGrid>
              <a:tr h="485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 </a:t>
                      </a:r>
                      <a:endParaRPr lang="pl-PL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Cel ogólny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Cel </a:t>
                      </a:r>
                      <a:endParaRPr lang="pl-PL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Szczegółowy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Przedsięwzięcie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Wskaźnik produktu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Jednostka miary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Stan docelo-wy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Realizacja</a:t>
                      </a:r>
                      <a:endParaRPr lang="pl-PL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2022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3209396056"/>
                  </a:ext>
                </a:extLst>
              </a:tr>
              <a:tr h="203654"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Cel ogólny 1. Społeczeństwo aktywne i zintegrowane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1.1. Pobudzenie tożsamości lokalnej wśród mieszkańców obszaru LGD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1.1.1. Organizacja imprez kulturowych i sportowych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zorganizowanych imprez kulturowych i sportowych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913115797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1.1.2. Wzrost atrakcyjności oferty kulturowej instytucji społecznych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podmiotów działających w sferze kultury, które otrzymały wsparcie w ramach realizacji LSR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1306324302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1.2. Zaktywizowanie i upodmiotowienie mieszkańców do działań na rzecz lokalnej kultury i społeczeństwa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1.2.2. Wsparcie oddolnych inicjatyw mieszkańców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zrealizowanych przedsięwzięć w ramach projektu grantowego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389889319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1.2.4. Promocja lokalnych zasobów obszaru LGD, w tym produktów lokalnych i rzemiosła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Liczba zorganizowanych wydarzeń promocyjnych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520525636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1.2.5. Tworzenie oddolnych koncepcji rozwoju - smart villages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przygotowanych koncepcji smart villages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2740074715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1.3. Pobudzenie współpracy ponadgminnej i międzysektorowej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1.3.1 Promocja i zintegrowanie usług i produktów turystycznych – budowa marki obszaru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wydanych folderów, broszur i innych wydawnictw promocyjnych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1619811027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pl-PL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1.4. Tworzenie infrastruktury rekreacyjno-rozrywkowej oraz sportowej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1.4.1. Modernizacja obiektów z przeznaczeniem na świetlice wiejskie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nowych lub zmodernizowanych obiektów infrastruktury turystycznej i rekreacyjnej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3585652039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1.4.2. Zagospodarowanie terenu przestrzeni publicznej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nowych lub zmodernizowanych obiektów infrastruktury turystycznej i rekreacyjnej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25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19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2568341116"/>
                  </a:ext>
                </a:extLst>
              </a:tr>
              <a:tr h="37717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pl-PL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1.4.3. Realizacja projektu „Marsz po zdrowie”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zrealizowanych projektów współpracy w tym projektów współpracy 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szt.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774" marR="15484" marT="0" marB="0"/>
                </a:tc>
                <a:extLst>
                  <a:ext uri="{0D108BD9-81ED-4DB2-BD59-A6C34878D82A}">
                    <a16:rowId xmlns:a16="http://schemas.microsoft.com/office/drawing/2014/main" val="703754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45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 dirty="0"/>
              <a:t>Realizacja LSR (cel ogólny 2)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AB79385-BB8D-BAA9-3F50-BAB97B7FE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560149"/>
              </p:ext>
            </p:extLst>
          </p:nvPr>
        </p:nvGraphicFramePr>
        <p:xfrm>
          <a:off x="904602" y="2704013"/>
          <a:ext cx="10378443" cy="363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302">
                  <a:extLst>
                    <a:ext uri="{9D8B030D-6E8A-4147-A177-3AD203B41FA5}">
                      <a16:colId xmlns:a16="http://schemas.microsoft.com/office/drawing/2014/main" val="3391878159"/>
                    </a:ext>
                  </a:extLst>
                </a:gridCol>
                <a:gridCol w="1167467">
                  <a:extLst>
                    <a:ext uri="{9D8B030D-6E8A-4147-A177-3AD203B41FA5}">
                      <a16:colId xmlns:a16="http://schemas.microsoft.com/office/drawing/2014/main" val="2601904703"/>
                    </a:ext>
                  </a:extLst>
                </a:gridCol>
                <a:gridCol w="1961480">
                  <a:extLst>
                    <a:ext uri="{9D8B030D-6E8A-4147-A177-3AD203B41FA5}">
                      <a16:colId xmlns:a16="http://schemas.microsoft.com/office/drawing/2014/main" val="3996562480"/>
                    </a:ext>
                  </a:extLst>
                </a:gridCol>
                <a:gridCol w="2570443">
                  <a:extLst>
                    <a:ext uri="{9D8B030D-6E8A-4147-A177-3AD203B41FA5}">
                      <a16:colId xmlns:a16="http://schemas.microsoft.com/office/drawing/2014/main" val="1472974880"/>
                    </a:ext>
                  </a:extLst>
                </a:gridCol>
                <a:gridCol w="596563">
                  <a:extLst>
                    <a:ext uri="{9D8B030D-6E8A-4147-A177-3AD203B41FA5}">
                      <a16:colId xmlns:a16="http://schemas.microsoft.com/office/drawing/2014/main" val="1037827872"/>
                    </a:ext>
                  </a:extLst>
                </a:gridCol>
                <a:gridCol w="587377">
                  <a:extLst>
                    <a:ext uri="{9D8B030D-6E8A-4147-A177-3AD203B41FA5}">
                      <a16:colId xmlns:a16="http://schemas.microsoft.com/office/drawing/2014/main" val="164043583"/>
                    </a:ext>
                  </a:extLst>
                </a:gridCol>
                <a:gridCol w="1668811">
                  <a:extLst>
                    <a:ext uri="{9D8B030D-6E8A-4147-A177-3AD203B41FA5}">
                      <a16:colId xmlns:a16="http://schemas.microsoft.com/office/drawing/2014/main" val="1031788714"/>
                    </a:ext>
                  </a:extLst>
                </a:gridCol>
              </a:tblGrid>
              <a:tr h="660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 </a:t>
                      </a:r>
                      <a:endParaRPr lang="pl-PL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Cel ogólny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Cel </a:t>
                      </a:r>
                      <a:endParaRPr lang="pl-PL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Szczegółowy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Przedsięwzięcie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Wskaźnik produktu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Jednostka miary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Stan docelo-wy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Realizacja</a:t>
                      </a:r>
                      <a:endParaRPr lang="pl-PL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2022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3209396056"/>
                  </a:ext>
                </a:extLst>
              </a:tr>
              <a:tr h="51323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Cel ogólny 2. Wspieranie rozwoju gospodarczego na obszarze objętym LSR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2.1. Wsparcie przedsiębiorczości na obszarze objętym LSR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2.1.1. Podejmowanie działalności gospodarczej na obszarze objętym LSR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operacji polegających na utworzeniu nowego przedsiębiorstwa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47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33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466119138"/>
                  </a:ext>
                </a:extLst>
              </a:tr>
              <a:tr h="51323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>
                          <a:effectLst/>
                        </a:rPr>
                        <a:t>2.1.2.  Rozwijanie działalności gospodarczej na obszarze objętym LSR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operacji polegających na rozwoju istniejącego przedsiębiorstwa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26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3855599160"/>
                  </a:ext>
                </a:extLst>
              </a:tr>
              <a:tr h="51323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2.1.3. Kreator przedsiębiorczości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zrealizowanych projektów współpracy w tym projektów współpracy międzynarodowej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2101341765"/>
                  </a:ext>
                </a:extLst>
              </a:tr>
              <a:tr h="143756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79" marR="20842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2.1.4. Stworzenie warunków dla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rozwoju przedsiębiorczości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800" dirty="0">
                          <a:effectLst/>
                        </a:rPr>
                        <a:t>kobiet na obszarze objętym</a:t>
                      </a:r>
                      <a:endParaRPr lang="pl-PL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LSR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800">
                          <a:effectLst/>
                        </a:rPr>
                        <a:t>Liczba zrealizowanych projektów współpracy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szt.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0 – </a:t>
                      </a:r>
                      <a:r>
                        <a:rPr lang="en-US" sz="800" dirty="0" err="1">
                          <a:effectLst/>
                        </a:rPr>
                        <a:t>jeszcze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dirty="0" err="1">
                          <a:effectLst/>
                        </a:rPr>
                        <a:t>nie</a:t>
                      </a:r>
                      <a:r>
                        <a:rPr lang="en-US" sz="800" dirty="0">
                          <a:effectLst/>
                        </a:rPr>
                        <a:t> ma </a:t>
                      </a:r>
                      <a:r>
                        <a:rPr lang="en-US" sz="800" dirty="0" err="1">
                          <a:effectLst/>
                        </a:rPr>
                        <a:t>wypłaconych</a:t>
                      </a:r>
                      <a:r>
                        <a:rPr lang="en-US" sz="800" dirty="0">
                          <a:effectLst/>
                        </a:rPr>
                        <a:t> </a:t>
                      </a:r>
                      <a:r>
                        <a:rPr lang="en-US" sz="800" dirty="0" err="1">
                          <a:effectLst/>
                        </a:rPr>
                        <a:t>środków</a:t>
                      </a:r>
                      <a:r>
                        <a:rPr lang="en-US" sz="800" dirty="0">
                          <a:effectLst/>
                        </a:rPr>
                        <a:t> project jest w </a:t>
                      </a:r>
                      <a:r>
                        <a:rPr lang="en-US" sz="800" dirty="0" err="1">
                          <a:effectLst/>
                        </a:rPr>
                        <a:t>rozliczeniu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67" marR="17231" marT="0" marB="0"/>
                </a:tc>
                <a:extLst>
                  <a:ext uri="{0D108BD9-81ED-4DB2-BD59-A6C34878D82A}">
                    <a16:rowId xmlns:a16="http://schemas.microsoft.com/office/drawing/2014/main" val="4278392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10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Realizacja operacji 2016-2022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09F843E-1D56-6BCA-8D74-4A62B688B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673951"/>
              </p:ext>
            </p:extLst>
          </p:nvPr>
        </p:nvGraphicFramePr>
        <p:xfrm>
          <a:off x="2330891" y="3017519"/>
          <a:ext cx="7525863" cy="3032054"/>
        </p:xfrm>
        <a:graphic>
          <a:graphicData uri="http://schemas.openxmlformats.org/drawingml/2006/table">
            <a:tbl>
              <a:tblPr firstRow="1" bandRow="1"/>
              <a:tblGrid>
                <a:gridCol w="4372335">
                  <a:extLst>
                    <a:ext uri="{9D8B030D-6E8A-4147-A177-3AD203B41FA5}">
                      <a16:colId xmlns:a16="http://schemas.microsoft.com/office/drawing/2014/main" val="3099138754"/>
                    </a:ext>
                  </a:extLst>
                </a:gridCol>
                <a:gridCol w="927267">
                  <a:extLst>
                    <a:ext uri="{9D8B030D-6E8A-4147-A177-3AD203B41FA5}">
                      <a16:colId xmlns:a16="http://schemas.microsoft.com/office/drawing/2014/main" val="1198216696"/>
                    </a:ext>
                  </a:extLst>
                </a:gridCol>
                <a:gridCol w="2226261">
                  <a:extLst>
                    <a:ext uri="{9D8B030D-6E8A-4147-A177-3AD203B41FA5}">
                      <a16:colId xmlns:a16="http://schemas.microsoft.com/office/drawing/2014/main" val="2290165120"/>
                    </a:ext>
                  </a:extLst>
                </a:gridCol>
              </a:tblGrid>
              <a:tr h="23995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Rozwój, infrastruktura, premia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318" marR="69318" marT="34660" marB="34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15316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 2016-2022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9489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pl-PL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235184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ŚBRR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626380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26810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Rezygnacje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 ŚBRR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90796"/>
                  </a:ext>
                </a:extLst>
              </a:tr>
              <a:tr h="23995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Granty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318" marR="69318" marT="34660" marB="34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223315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 2016-2022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84434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pl-PL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01249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grantobiorcami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6619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 w LGD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913695"/>
                  </a:ext>
                </a:extLst>
              </a:tr>
              <a:tr h="239958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Operacje własne LGD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318" marR="69318" marT="34660" marB="346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94332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suma 2016-2022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006333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Wybrane operacje mieszczące się w limicie środków</a:t>
                      </a:r>
                      <a:endParaRPr lang="pl-PL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528102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Podpisane umowy z ŚBRR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0424"/>
                  </a:ext>
                </a:extLst>
              </a:tr>
              <a:tr h="1778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Rozliczone operacje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662" marR="21662" marT="72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8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436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000"/>
              <a:t>Czy realizacja finansowa i rzeczowa LSR przebiegała zgodnie z planem i można ją uznać za zadowalającą?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pl-PL" sz="2000"/>
              <a:t>Jeżeli nie to czy poziom realizacji może negatywnie wpłynąć na realizację celów LSR?</a:t>
            </a:r>
          </a:p>
          <a:p>
            <a:r>
              <a:rPr lang="pl-PL" sz="2000"/>
              <a:t>Jakie można wskazać przyczyny odstępstw od planu?</a:t>
            </a:r>
          </a:p>
          <a:p>
            <a:r>
              <a:rPr lang="pl-PL" sz="2000"/>
              <a:t>Jakie działania można podjąć, by uniknąć ich w kolejnym roku?</a:t>
            </a:r>
          </a:p>
        </p:txBody>
      </p:sp>
    </p:spTree>
    <p:extLst>
      <p:ext uri="{BB962C8B-B14F-4D97-AF65-F5344CB8AC3E}">
        <p14:creationId xmlns:p14="http://schemas.microsoft.com/office/powerpoint/2010/main" val="1609671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 Czy procedury naboru wyboru i realizacji projektów są przyjazne dla beneficjentów?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834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5200"/>
              <a:t>Stosowane procedury wyboru operacji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pl-PL" sz="2000"/>
              <a:t>Procedura wyboru i oceny operacji w ramach LSR realizowanych przez podmioty inne niż LGD oraz operacji własnych LGD</a:t>
            </a:r>
          </a:p>
          <a:p>
            <a:r>
              <a:rPr lang="pl-PL" sz="2000"/>
              <a:t>Procedura wyboru i oceny grantobiorców</a:t>
            </a:r>
          </a:p>
        </p:txBody>
      </p:sp>
    </p:spTree>
    <p:extLst>
      <p:ext uri="{BB962C8B-B14F-4D97-AF65-F5344CB8AC3E}">
        <p14:creationId xmlns:p14="http://schemas.microsoft.com/office/powerpoint/2010/main" val="2906768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5200"/>
              <a:t>Procedury naboru i realizacji projektów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pl-PL" sz="2000"/>
              <a:t>Jakie zmiany można wprowadzić w procedurach na tym etapie by podnieść ich użyteczność?</a:t>
            </a:r>
          </a:p>
        </p:txBody>
      </p:sp>
    </p:spTree>
    <p:extLst>
      <p:ext uri="{BB962C8B-B14F-4D97-AF65-F5344CB8AC3E}">
        <p14:creationId xmlns:p14="http://schemas.microsoft.com/office/powerpoint/2010/main" val="165475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800"/>
              <a:t>Podsumowanie diagnozy 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SFERA GOSPODARCZA</a:t>
            </a:r>
          </a:p>
          <a:p>
            <a:pPr marL="0" indent="0">
              <a:buNone/>
            </a:pPr>
            <a:r>
              <a:rPr lang="pl-PL" sz="2000"/>
              <a:t>Obszar wdrażania LSR ma duży potencjał gospodarczy. Dzięki zdiagnozowanym mocnym stronom można ograniczyć oddziaływanie słabych stron. Dobra infrastruktura drogowa, a także tereny inwestycyjne powinny zostać wykorzystane do tego, aby przyciągnąć inwestorów i zredukować liczbę bezrobotnych. Dzięki szansą jakie dają fundusze zewnętrzne, w tym pochodzące z LGD, można korzystnie poprawić możliwości inwestycyjne przyszłych przedsiębiorców z obszaru LGD.</a:t>
            </a:r>
          </a:p>
          <a:p>
            <a:pPr marL="0" indent="0">
              <a:buNone/>
            </a:pP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688852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 Jaka jest skuteczność działania biura LGD (działań animacyjnych, informacyjno-promocyjnych, doradczych)?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051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84CD470D-6403-FE4C-018E-79C70E2A8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Szkolenia 2022 - pracownicy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4AD86046-89A0-B627-260B-38910ADF5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387857"/>
              </p:ext>
            </p:extLst>
          </p:nvPr>
        </p:nvGraphicFramePr>
        <p:xfrm>
          <a:off x="904602" y="2704015"/>
          <a:ext cx="10378441" cy="3296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195">
                  <a:extLst>
                    <a:ext uri="{9D8B030D-6E8A-4147-A177-3AD203B41FA5}">
                      <a16:colId xmlns:a16="http://schemas.microsoft.com/office/drawing/2014/main" val="2077835985"/>
                    </a:ext>
                  </a:extLst>
                </a:gridCol>
                <a:gridCol w="6963376">
                  <a:extLst>
                    <a:ext uri="{9D8B030D-6E8A-4147-A177-3AD203B41FA5}">
                      <a16:colId xmlns:a16="http://schemas.microsoft.com/office/drawing/2014/main" val="639720699"/>
                    </a:ext>
                  </a:extLst>
                </a:gridCol>
                <a:gridCol w="1719870">
                  <a:extLst>
                    <a:ext uri="{9D8B030D-6E8A-4147-A177-3AD203B41FA5}">
                      <a16:colId xmlns:a16="http://schemas.microsoft.com/office/drawing/2014/main" val="3962536619"/>
                    </a:ext>
                  </a:extLst>
                </a:gridCol>
              </a:tblGrid>
              <a:tr h="823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900" dirty="0">
                          <a:effectLst/>
                        </a:rPr>
                        <a:t>Data </a:t>
                      </a:r>
                      <a:r>
                        <a:rPr lang="en-US" sz="1900" dirty="0" err="1">
                          <a:effectLst/>
                        </a:rPr>
                        <a:t>szkolenia</a:t>
                      </a:r>
                      <a:endParaRPr lang="pl-PL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900" dirty="0" err="1">
                          <a:effectLst/>
                        </a:rPr>
                        <a:t>Temat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szkolenia</a:t>
                      </a:r>
                      <a:endParaRPr lang="pl-PL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900">
                          <a:effectLst/>
                        </a:rPr>
                        <a:t>Frekwencja</a:t>
                      </a:r>
                      <a:endParaRPr lang="pl-PL" sz="2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/>
                </a:tc>
                <a:extLst>
                  <a:ext uri="{0D108BD9-81ED-4DB2-BD59-A6C34878D82A}">
                    <a16:rowId xmlns:a16="http://schemas.microsoft.com/office/drawing/2014/main" val="250193005"/>
                  </a:ext>
                </a:extLst>
              </a:tr>
              <a:tr h="625474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4.07.2022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Badania ankietowe w ewaluacji i tworzeniu strategii projektowanie, prowadzenie i analiza danych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extLst>
                  <a:ext uri="{0D108BD9-81ED-4DB2-BD59-A6C34878D82A}">
                    <a16:rowId xmlns:a16="http://schemas.microsoft.com/office/drawing/2014/main" val="1960601331"/>
                  </a:ext>
                </a:extLst>
              </a:tr>
              <a:tr h="625474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22.08.2022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Analiza SWOT jako narzędzie wykorzystywane w tworzeniu strategii – praktyczny przewodnik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extLst>
                  <a:ext uri="{0D108BD9-81ED-4DB2-BD59-A6C34878D82A}">
                    <a16:rowId xmlns:a16="http://schemas.microsoft.com/office/drawing/2014/main" val="1545532850"/>
                  </a:ext>
                </a:extLst>
              </a:tr>
              <a:tr h="861611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10.09.2022</a:t>
                      </a:r>
                      <a:endParaRPr lang="pl-PL" sz="1800">
                        <a:effectLst/>
                      </a:endParaRPr>
                    </a:p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12.09.2022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Projekt edukacyjny dla KGW oraz Kreatorów Przedsiębiorczości Wiejskiej (KPW)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extLst>
                  <a:ext uri="{0D108BD9-81ED-4DB2-BD59-A6C34878D82A}">
                    <a16:rowId xmlns:a16="http://schemas.microsoft.com/office/drawing/2014/main" val="1618424521"/>
                  </a:ext>
                </a:extLst>
              </a:tr>
              <a:tr h="359817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25.10.2022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Szkolenia z zakresu pisania lokalnych strategii rozwoju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416" marR="133247" marT="0" marB="0" anchor="ctr"/>
                </a:tc>
                <a:extLst>
                  <a:ext uri="{0D108BD9-81ED-4DB2-BD59-A6C34878D82A}">
                    <a16:rowId xmlns:a16="http://schemas.microsoft.com/office/drawing/2014/main" val="2845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148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Wskaźniki plan komunikacji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444B463-2B70-2B8B-D58C-4D6153636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49392"/>
              </p:ext>
            </p:extLst>
          </p:nvPr>
        </p:nvGraphicFramePr>
        <p:xfrm>
          <a:off x="825264" y="2748206"/>
          <a:ext cx="10039474" cy="31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105">
                  <a:extLst>
                    <a:ext uri="{9D8B030D-6E8A-4147-A177-3AD203B41FA5}">
                      <a16:colId xmlns:a16="http://schemas.microsoft.com/office/drawing/2014/main" val="3141924007"/>
                    </a:ext>
                  </a:extLst>
                </a:gridCol>
                <a:gridCol w="3063324">
                  <a:extLst>
                    <a:ext uri="{9D8B030D-6E8A-4147-A177-3AD203B41FA5}">
                      <a16:colId xmlns:a16="http://schemas.microsoft.com/office/drawing/2014/main" val="3532116542"/>
                    </a:ext>
                  </a:extLst>
                </a:gridCol>
                <a:gridCol w="2931862">
                  <a:extLst>
                    <a:ext uri="{9D8B030D-6E8A-4147-A177-3AD203B41FA5}">
                      <a16:colId xmlns:a16="http://schemas.microsoft.com/office/drawing/2014/main" val="3939702537"/>
                    </a:ext>
                  </a:extLst>
                </a:gridCol>
                <a:gridCol w="569694">
                  <a:extLst>
                    <a:ext uri="{9D8B030D-6E8A-4147-A177-3AD203B41FA5}">
                      <a16:colId xmlns:a16="http://schemas.microsoft.com/office/drawing/2014/main" val="1618274284"/>
                    </a:ext>
                  </a:extLst>
                </a:gridCol>
                <a:gridCol w="563489">
                  <a:extLst>
                    <a:ext uri="{9D8B030D-6E8A-4147-A177-3AD203B41FA5}">
                      <a16:colId xmlns:a16="http://schemas.microsoft.com/office/drawing/2014/main" val="576471022"/>
                    </a:ext>
                  </a:extLst>
                </a:gridCol>
              </a:tblGrid>
              <a:tr h="30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err="1">
                          <a:effectLst/>
                        </a:rPr>
                        <a:t>Działanie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komunikacyjne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Zadania i wskaźniki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Rodzaj zadania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Wskaźnik 2021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Wskaźnik 2022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6603618"/>
                  </a:ext>
                </a:extLst>
              </a:tr>
              <a:tr h="45112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Informowanie o stanie realizacji LSR oraz działalności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opublikowanych komunikatów informacyjnych na stronach internetowych LGD nt. stanu realizacji LSR oraz działalności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Opublikowanie komunikatów informacyjnych na stronach LGD nt. stanu realizacji LSR oraz działalności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90500" algn="l"/>
                        </a:tabLst>
                      </a:pPr>
                      <a:r>
                        <a:rPr lang="en-US" sz="900">
                          <a:effectLst/>
                        </a:rPr>
                        <a:t>	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7601965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Liczba spotkań informacyjno-konsultacyjnych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Spotkania informacyjno-konsultacyjne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0943836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ogłoszeń w lokalnych mediach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Ogłoszenia w lokalnych mediach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0696718"/>
                  </a:ext>
                </a:extLst>
              </a:tr>
              <a:tr h="308978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Informowanie potencjalnych wnioskodawców o zasadach, typach operacji i kryteriach udzielania wsparcia z budżetu LSR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udzielonego doradztwa indywidualnego w biurze LGD w formie bezpośredniej lub pośredniej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Udzielanie doradztwa indywidualnego w biurze LGD w formie bezpośredniej lub pośredniej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7840465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Liczna osób zadowolonych z udzielonego doradztwa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osób zadowolonych z udzielonego wsparcia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6984349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opublikowanych postów na stronie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Opublikowanie postów na stronie LGD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7286262"/>
                  </a:ext>
                </a:extLst>
              </a:tr>
              <a:tr h="3089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wysłanych informacji mailingiem do potencjalnych wnioskodawców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Wysyłanie informacji mailingiem do potencjalnych wnioskodawców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3521079"/>
                  </a:ext>
                </a:extLst>
              </a:tr>
              <a:tr h="1668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Liczba spotkań informacyjno-konsultacyjnych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Spotkania informacyjno-konsultacyjne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322611"/>
                  </a:ext>
                </a:extLst>
              </a:tr>
              <a:tr h="16683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Promocja operacji realizowanych w ramach LSR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wydanych folderów i broszur promocyjnych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wydanych folderów i broszur promocyjnych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3353483"/>
                  </a:ext>
                </a:extLst>
              </a:tr>
              <a:tr h="4511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osób które odwiedziły stoisko LGD podczas imprez promocyjnych (karty porad, materiały promocyjne, dok. zdjęciowa)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osób które odwiedziły stoisko LGD podczas imprez promocyjnych (karty porad, materiały promocyjne, dok.zdjęciowa)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3786600"/>
                  </a:ext>
                </a:extLst>
              </a:tr>
              <a:tr h="3089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wydarzeń promocyjnych i imprez integracyjnych, w których LGD brało udział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Liczba wydarzeń promocyjnych i imprez integracyjnych, w których LGD brało udział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2" marR="310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305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481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Wskaźniki plan komunikacji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444B463-2B70-2B8B-D58C-4D6153636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311735"/>
              </p:ext>
            </p:extLst>
          </p:nvPr>
        </p:nvGraphicFramePr>
        <p:xfrm>
          <a:off x="825264" y="2934577"/>
          <a:ext cx="10039474" cy="276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158">
                  <a:extLst>
                    <a:ext uri="{9D8B030D-6E8A-4147-A177-3AD203B41FA5}">
                      <a16:colId xmlns:a16="http://schemas.microsoft.com/office/drawing/2014/main" val="3141924007"/>
                    </a:ext>
                  </a:extLst>
                </a:gridCol>
                <a:gridCol w="2796176">
                  <a:extLst>
                    <a:ext uri="{9D8B030D-6E8A-4147-A177-3AD203B41FA5}">
                      <a16:colId xmlns:a16="http://schemas.microsoft.com/office/drawing/2014/main" val="3532116542"/>
                    </a:ext>
                  </a:extLst>
                </a:gridCol>
                <a:gridCol w="2699269">
                  <a:extLst>
                    <a:ext uri="{9D8B030D-6E8A-4147-A177-3AD203B41FA5}">
                      <a16:colId xmlns:a16="http://schemas.microsoft.com/office/drawing/2014/main" val="3939702537"/>
                    </a:ext>
                  </a:extLst>
                </a:gridCol>
                <a:gridCol w="709220">
                  <a:extLst>
                    <a:ext uri="{9D8B030D-6E8A-4147-A177-3AD203B41FA5}">
                      <a16:colId xmlns:a16="http://schemas.microsoft.com/office/drawing/2014/main" val="1618274284"/>
                    </a:ext>
                  </a:extLst>
                </a:gridCol>
                <a:gridCol w="704651">
                  <a:extLst>
                    <a:ext uri="{9D8B030D-6E8A-4147-A177-3AD203B41FA5}">
                      <a16:colId xmlns:a16="http://schemas.microsoft.com/office/drawing/2014/main" val="576471022"/>
                    </a:ext>
                  </a:extLst>
                </a:gridCol>
              </a:tblGrid>
              <a:tr h="386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Działanie komunikacyjne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Zadania i wskaźniki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Rodzaj zadania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Wskaźnik 2021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Wskaźnik 2022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6603618"/>
                  </a:ext>
                </a:extLst>
              </a:tr>
              <a:tr h="38638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Informowanie na temat prowadzonego doradztwa przez LGD „Dorzecze Bobrzy”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komunikatów informacyjnych na stronach www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Opublikowanie komunikatów informacyjnych na stronach www LGD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2603415"/>
                  </a:ext>
                </a:extLst>
              </a:tr>
              <a:tr h="2086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ogłoszeń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Ogłoszenia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8590078"/>
                  </a:ext>
                </a:extLst>
              </a:tr>
              <a:tr h="3863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wysłanych informacji mailingiem do potencjalnych wnioskodawców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Informacje wysyłane mailingiem do potencjalnych wnioskodawców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057773"/>
                  </a:ext>
                </a:extLst>
              </a:tr>
              <a:tr h="208627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Utrzymanie dobrego wizerunku i rozpoznawalności LGD „Dorzecze Bobrzy”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ogłoszeń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Ogłoszenia w lokalnych mediach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0617152"/>
                  </a:ext>
                </a:extLst>
              </a:tr>
              <a:tr h="2086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Liczba wysłanych informacji mailingiem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Informacje wysyłane mailingiem 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5140712"/>
                  </a:ext>
                </a:extLst>
              </a:tr>
              <a:tr h="3863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zamieszczonych ogłoszeń na stronie www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Ogłoszenia zamieszczone na stronie www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2295477"/>
                  </a:ext>
                </a:extLst>
              </a:tr>
              <a:tr h="3863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imprez promocyjnych w których uczestniczyła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Imprezy promocyjne w których uczestniczyła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2160560"/>
                  </a:ext>
                </a:extLst>
              </a:tr>
              <a:tr h="20862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Liczba wydanych publikacji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Liczba wydanych publikacji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" marR="228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398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978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5400"/>
              <a:t>Wskaźniki plan komunikacji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444B463-2B70-2B8B-D58C-4D61536369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752695"/>
              </p:ext>
            </p:extLst>
          </p:nvPr>
        </p:nvGraphicFramePr>
        <p:xfrm>
          <a:off x="825264" y="2974285"/>
          <a:ext cx="10039475" cy="2686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084">
                  <a:extLst>
                    <a:ext uri="{9D8B030D-6E8A-4147-A177-3AD203B41FA5}">
                      <a16:colId xmlns:a16="http://schemas.microsoft.com/office/drawing/2014/main" val="3141924007"/>
                    </a:ext>
                  </a:extLst>
                </a:gridCol>
                <a:gridCol w="2803613">
                  <a:extLst>
                    <a:ext uri="{9D8B030D-6E8A-4147-A177-3AD203B41FA5}">
                      <a16:colId xmlns:a16="http://schemas.microsoft.com/office/drawing/2014/main" val="3532116542"/>
                    </a:ext>
                  </a:extLst>
                </a:gridCol>
                <a:gridCol w="2508909">
                  <a:extLst>
                    <a:ext uri="{9D8B030D-6E8A-4147-A177-3AD203B41FA5}">
                      <a16:colId xmlns:a16="http://schemas.microsoft.com/office/drawing/2014/main" val="3939702537"/>
                    </a:ext>
                  </a:extLst>
                </a:gridCol>
                <a:gridCol w="712791">
                  <a:extLst>
                    <a:ext uri="{9D8B030D-6E8A-4147-A177-3AD203B41FA5}">
                      <a16:colId xmlns:a16="http://schemas.microsoft.com/office/drawing/2014/main" val="1618274284"/>
                    </a:ext>
                  </a:extLst>
                </a:gridCol>
                <a:gridCol w="710078">
                  <a:extLst>
                    <a:ext uri="{9D8B030D-6E8A-4147-A177-3AD203B41FA5}">
                      <a16:colId xmlns:a16="http://schemas.microsoft.com/office/drawing/2014/main" val="576471022"/>
                    </a:ext>
                  </a:extLst>
                </a:gridCol>
              </a:tblGrid>
              <a:tr h="389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Działanie komunikacyjne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Zadania i wskaźniki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Rodzaj zadania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Wskaźnik 2021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Wskaźnik 2022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6603618"/>
                  </a:ext>
                </a:extLst>
              </a:tr>
              <a:tr h="56848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Szczególne wsparcie procesu wdrażania LSR w zakresie tworzenia i utrzymania miejsc pracy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udzielonego doradztwa indywidualnego w biurze LGD w formie bezpośredniej lub 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Doradztwo indywidualne udzielone w biurze LGD w formie bezpośredniej lub 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4960377"/>
                  </a:ext>
                </a:extLst>
              </a:tr>
              <a:tr h="295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zorganizowanych spotkań (doradztwo grupowe) w formie bezpośredniej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Zorganizowane spotkania(doradztwo grupowe) w formie bezpośredniej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353224"/>
                  </a:ext>
                </a:extLst>
              </a:tr>
              <a:tr h="295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informacji/artykułów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Opublikowane informacje/artykuły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5192110"/>
                  </a:ext>
                </a:extLst>
              </a:tr>
              <a:tr h="295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Liczba wysłanych informacji mailingiem do potencjalnych wnioskodawców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Informacje wysyłane mailingiem do potencjalnych wnioskodawców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8324911"/>
                  </a:ext>
                </a:extLst>
              </a:tr>
              <a:tr h="421164"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Szerokie włączenie mieszkańców reprezentujących różne sektory i grupy interesów w proces wdrażania oraz monitoringu i ewaluacji LSR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7291749"/>
                  </a:ext>
                </a:extLst>
              </a:tr>
              <a:tr h="421164"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Szczególne uwzględnienie grupy defaworyzowanej w zakresie informowania i uzyskiwania informacji zwrotnej nt. wdrażania LSR i realizowanych operacji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opublikowanych postów na stronie LGD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7" marR="135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905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959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905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pl-PL" sz="4600"/>
              <a:t>Doradztwo – liczba udzielonych porad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53EDAA0F-52C0-A994-B736-D77486195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460229"/>
              </p:ext>
            </p:extLst>
          </p:nvPr>
        </p:nvGraphicFramePr>
        <p:xfrm>
          <a:off x="825264" y="2723350"/>
          <a:ext cx="10039478" cy="3188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1989">
                  <a:extLst>
                    <a:ext uri="{9D8B030D-6E8A-4147-A177-3AD203B41FA5}">
                      <a16:colId xmlns:a16="http://schemas.microsoft.com/office/drawing/2014/main" val="2223027080"/>
                    </a:ext>
                  </a:extLst>
                </a:gridCol>
                <a:gridCol w="635622">
                  <a:extLst>
                    <a:ext uri="{9D8B030D-6E8A-4147-A177-3AD203B41FA5}">
                      <a16:colId xmlns:a16="http://schemas.microsoft.com/office/drawing/2014/main" val="3677046204"/>
                    </a:ext>
                  </a:extLst>
                </a:gridCol>
                <a:gridCol w="635622">
                  <a:extLst>
                    <a:ext uri="{9D8B030D-6E8A-4147-A177-3AD203B41FA5}">
                      <a16:colId xmlns:a16="http://schemas.microsoft.com/office/drawing/2014/main" val="423710005"/>
                    </a:ext>
                  </a:extLst>
                </a:gridCol>
                <a:gridCol w="635622">
                  <a:extLst>
                    <a:ext uri="{9D8B030D-6E8A-4147-A177-3AD203B41FA5}">
                      <a16:colId xmlns:a16="http://schemas.microsoft.com/office/drawing/2014/main" val="4026248823"/>
                    </a:ext>
                  </a:extLst>
                </a:gridCol>
                <a:gridCol w="635622">
                  <a:extLst>
                    <a:ext uri="{9D8B030D-6E8A-4147-A177-3AD203B41FA5}">
                      <a16:colId xmlns:a16="http://schemas.microsoft.com/office/drawing/2014/main" val="337895343"/>
                    </a:ext>
                  </a:extLst>
                </a:gridCol>
                <a:gridCol w="635622">
                  <a:extLst>
                    <a:ext uri="{9D8B030D-6E8A-4147-A177-3AD203B41FA5}">
                      <a16:colId xmlns:a16="http://schemas.microsoft.com/office/drawing/2014/main" val="1568703970"/>
                    </a:ext>
                  </a:extLst>
                </a:gridCol>
                <a:gridCol w="635622">
                  <a:extLst>
                    <a:ext uri="{9D8B030D-6E8A-4147-A177-3AD203B41FA5}">
                      <a16:colId xmlns:a16="http://schemas.microsoft.com/office/drawing/2014/main" val="4117916934"/>
                    </a:ext>
                  </a:extLst>
                </a:gridCol>
                <a:gridCol w="593757">
                  <a:extLst>
                    <a:ext uri="{9D8B030D-6E8A-4147-A177-3AD203B41FA5}">
                      <a16:colId xmlns:a16="http://schemas.microsoft.com/office/drawing/2014/main" val="3567797334"/>
                    </a:ext>
                  </a:extLst>
                </a:gridCol>
              </a:tblGrid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2016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2017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2018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2019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2020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2021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2022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3440432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Liczba udzielonych porad osobiście w biurze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225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123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2417665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</a:rPr>
                        <a:t>Liczba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porad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udzielonych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telefonicznie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56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51227131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</a:rPr>
                        <a:t>Liczba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porad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udzielonych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mailowo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2013075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Liczba porad udzielonych łącznie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225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123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105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5131937"/>
                  </a:ext>
                </a:extLst>
              </a:tr>
              <a:tr h="45938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Liczba przedsiębiorców i osób, które chcą podjąć działalność gospodarczą, którym udzielono porad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78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5366112"/>
                  </a:ext>
                </a:extLst>
              </a:tr>
              <a:tr h="45938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Liczba przedstawicieli sektora społecznego, którym udzielono porad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19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5429399"/>
                  </a:ext>
                </a:extLst>
              </a:tr>
              <a:tr h="45938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Liczba przedstawicieli sektora publicznego, którym udzielono porad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2351009"/>
                  </a:ext>
                </a:extLst>
              </a:tr>
              <a:tr h="3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Liczba podmiotów, którym udzielono porad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pl-PL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32" marR="2093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71</a:t>
                      </a:r>
                      <a:endParaRPr lang="pl-PL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7464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081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l-PL" sz="4000"/>
              <a:t>Podsumowanie spotkania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0585112-E4B8-49CD-AC19-E582422B78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827571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430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800"/>
              <a:t>Podsumowanie diagnozy 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SFERA SPOŁECZNA</a:t>
            </a:r>
          </a:p>
          <a:p>
            <a:pPr marL="0" indent="0">
              <a:buNone/>
            </a:pPr>
            <a:r>
              <a:rPr lang="pl-PL" sz="2000"/>
              <a:t>Największym problemem społecznym omawianego obszaru jest niska integracja społeczna oraz słaba oferta kulturowo – społeczna skierowana do mieszkańców, jednak dzięki wspieraniu działalności licznych organizacji pozarządowych, a także na podstawie już istniejącej infrastruktury można liczyć na pozytywne zmiany 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299256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pl-PL" sz="4800"/>
              <a:t>Podsumowanie diagnozy w LSR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/>
              <a:t>SFERA TURYSTYKI</a:t>
            </a:r>
          </a:p>
          <a:p>
            <a:pPr marL="0" indent="0">
              <a:buNone/>
            </a:pPr>
            <a:r>
              <a:rPr lang="pl-PL" sz="2000"/>
              <a:t>Obszar wdrażania LSR charakteryzuje się licznymi atrakcjami zarówno kultury materialnej jak i niematerialnej, jednak problemem jest promocja i atrakcyjne wykorzystanie tego zasobu. W związku z tym, należy nieustannie dążyć do poprawiania, unowocześniania i uatrakcyjniania oferty. Wykorzystanie lokalnych zasobów, historii, tradycji, obiektów jest jedynym słusznym kluczem, który może poprawić stan zaplecza gastronomicznego, liczby podmiotów gospodarczych, a także na inwestycje związane z turystyką. </a:t>
            </a:r>
          </a:p>
        </p:txBody>
      </p:sp>
    </p:spTree>
    <p:extLst>
      <p:ext uri="{BB962C8B-B14F-4D97-AF65-F5344CB8AC3E}">
        <p14:creationId xmlns:p14="http://schemas.microsoft.com/office/powerpoint/2010/main" val="299256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4574" y="400050"/>
            <a:ext cx="7591425" cy="95410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CEL OGÓLNY 1</a:t>
            </a:r>
          </a:p>
          <a:p>
            <a:pPr algn="ctr"/>
            <a:r>
              <a:rPr lang="pl-PL" sz="2400" dirty="0"/>
              <a:t>Społeczeństwo aktywne i zintegrowane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2741371"/>
            <a:ext cx="3647822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1.1. </a:t>
            </a:r>
          </a:p>
          <a:p>
            <a:r>
              <a:rPr lang="pl-PL" sz="2000" dirty="0"/>
              <a:t>Pobudzenie tożsamości lokalnej wśród mieszkańców obszaru LGD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102521" y="4254847"/>
            <a:ext cx="3240800" cy="19389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1.2.</a:t>
            </a:r>
          </a:p>
          <a:p>
            <a:r>
              <a:rPr lang="pl-PL" sz="2000" dirty="0"/>
              <a:t>Zaktywizowanie i upodmiotowienie mieszkańców do działań na rzecz lokalnej kultury i społeczeństwa</a:t>
            </a:r>
          </a:p>
        </p:txBody>
      </p:sp>
      <p:sp>
        <p:nvSpPr>
          <p:cNvPr id="7" name="Strzałka w dół 6"/>
          <p:cNvSpPr/>
          <p:nvPr/>
        </p:nvSpPr>
        <p:spPr>
          <a:xfrm rot="3839989">
            <a:off x="2279774" y="1179762"/>
            <a:ext cx="638622" cy="177229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 rot="17563199">
            <a:off x="8913890" y="1081689"/>
            <a:ext cx="638622" cy="1732046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5207651" y="1756555"/>
            <a:ext cx="638622" cy="1523993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032730" y="4254847"/>
            <a:ext cx="2556642" cy="19389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1.3.</a:t>
            </a:r>
          </a:p>
          <a:p>
            <a:r>
              <a:rPr lang="pl-PL" sz="2000" dirty="0"/>
              <a:t>Pobudzenie współpracy ponadgminnej i międzysektorowej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961587" y="2433595"/>
            <a:ext cx="3878316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1.4.</a:t>
            </a:r>
          </a:p>
          <a:p>
            <a:r>
              <a:rPr lang="pl-PL" sz="2000" dirty="0"/>
              <a:t>Tworzenie infrastruktury </a:t>
            </a:r>
            <a:r>
              <a:rPr lang="pl-PL" sz="2000" dirty="0" err="1"/>
              <a:t>rekreacyjno</a:t>
            </a:r>
            <a:r>
              <a:rPr lang="pl-PL" sz="2000" dirty="0"/>
              <a:t>–rozrywkowej oraz sportowej</a:t>
            </a:r>
          </a:p>
        </p:txBody>
      </p:sp>
    </p:spTree>
    <p:extLst>
      <p:ext uri="{BB962C8B-B14F-4D97-AF65-F5344CB8AC3E}">
        <p14:creationId xmlns:p14="http://schemas.microsoft.com/office/powerpoint/2010/main" val="202867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314574" y="400050"/>
            <a:ext cx="7591425" cy="89255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CEL OGÓLNY 2</a:t>
            </a:r>
          </a:p>
          <a:p>
            <a:pPr algn="ctr"/>
            <a:r>
              <a:rPr lang="pl-PL" sz="2000" dirty="0"/>
              <a:t>Wspieranie rozwoju gospodarczego na obszarze objętym LSR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083269" y="3876487"/>
            <a:ext cx="3647822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CEL SZCZEGÓŁOWY 2.1. </a:t>
            </a:r>
          </a:p>
          <a:p>
            <a:r>
              <a:rPr lang="pl-PL" sz="2000" dirty="0"/>
              <a:t>Wsparcie przedsiębiorczości na obszarze objętym LSR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5471664" y="1741582"/>
            <a:ext cx="638622" cy="177229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88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l-PL" sz="4800"/>
              <a:t>Odbiorcy przedsięwzięć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47829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22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Nabory w 2022 roku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55310277-552A-F981-62C4-0664FF596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976321"/>
              </p:ext>
            </p:extLst>
          </p:nvPr>
        </p:nvGraphicFramePr>
        <p:xfrm>
          <a:off x="5922492" y="2469464"/>
          <a:ext cx="5536003" cy="186032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836902">
                  <a:extLst>
                    <a:ext uri="{9D8B030D-6E8A-4147-A177-3AD203B41FA5}">
                      <a16:colId xmlns:a16="http://schemas.microsoft.com/office/drawing/2014/main" val="1723965961"/>
                    </a:ext>
                  </a:extLst>
                </a:gridCol>
                <a:gridCol w="1392948">
                  <a:extLst>
                    <a:ext uri="{9D8B030D-6E8A-4147-A177-3AD203B41FA5}">
                      <a16:colId xmlns:a16="http://schemas.microsoft.com/office/drawing/2014/main" val="3732280429"/>
                    </a:ext>
                  </a:extLst>
                </a:gridCol>
                <a:gridCol w="628726">
                  <a:extLst>
                    <a:ext uri="{9D8B030D-6E8A-4147-A177-3AD203B41FA5}">
                      <a16:colId xmlns:a16="http://schemas.microsoft.com/office/drawing/2014/main" val="2771708870"/>
                    </a:ext>
                  </a:extLst>
                </a:gridCol>
                <a:gridCol w="967102">
                  <a:extLst>
                    <a:ext uri="{9D8B030D-6E8A-4147-A177-3AD203B41FA5}">
                      <a16:colId xmlns:a16="http://schemas.microsoft.com/office/drawing/2014/main" val="484594890"/>
                    </a:ext>
                  </a:extLst>
                </a:gridCol>
                <a:gridCol w="550387">
                  <a:extLst>
                    <a:ext uri="{9D8B030D-6E8A-4147-A177-3AD203B41FA5}">
                      <a16:colId xmlns:a16="http://schemas.microsoft.com/office/drawing/2014/main" val="1889892182"/>
                    </a:ext>
                  </a:extLst>
                </a:gridCol>
                <a:gridCol w="1159938">
                  <a:extLst>
                    <a:ext uri="{9D8B030D-6E8A-4147-A177-3AD203B41FA5}">
                      <a16:colId xmlns:a16="http://schemas.microsoft.com/office/drawing/2014/main" val="1922695383"/>
                    </a:ext>
                  </a:extLst>
                </a:gridCol>
              </a:tblGrid>
              <a:tr h="45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en-US" sz="700" b="1" cap="all" spc="6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naboru</a:t>
                      </a: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Zakres wsparcia</a:t>
                      </a:r>
                      <a:b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złożonych wniosków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wybranych wniosków 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Protesty złożone 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b="1" cap="all" spc="6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Protesty / odwołania uwzględnione</a:t>
                      </a:r>
                      <a:endParaRPr lang="pl-PL" sz="700" b="1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52592" marB="525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3294"/>
                  </a:ext>
                </a:extLst>
              </a:tr>
              <a:tr h="517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18.01.2022 r.</a:t>
                      </a: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- 01.02.2022 r.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Podejmowanie działalności gospodarczej</a:t>
                      </a:r>
                      <a:r>
                        <a:rPr lang="pl-PL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obszarze objętym LSR</a:t>
                      </a: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14686"/>
                  </a:ext>
                </a:extLst>
              </a:tr>
              <a:tr h="517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19.09.2022 r. - 03.10.2022 r.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Rozwijanie działalności gospodarczej na obszarze objętym LSR</a:t>
                      </a: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12606"/>
                  </a:ext>
                </a:extLst>
              </a:tr>
              <a:tr h="367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19.09.2022 r. - 03.10.2022 r.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Zagospodarowanie terenu przestrzeni publicznej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9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44" marR="39444" marT="0" marB="525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21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3414</Words>
  <Application>Microsoft Office PowerPoint</Application>
  <PresentationFormat>Panoramiczny</PresentationFormat>
  <Paragraphs>560</Paragraphs>
  <Slides>36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Motyw pakietu Office</vt:lpstr>
      <vt:lpstr>Prezentacja programu PowerPoint</vt:lpstr>
      <vt:lpstr>4. W jakim stopniu wybierane projekty realizowane w ramach LSR przyczyniają się do osiągnięcia celów LSR i w jakim stopniu przyczyniają się do odpowiadania na potrzeby społeczności z obszaru LGD?</vt:lpstr>
      <vt:lpstr>Podsumowanie diagnozy w LSR</vt:lpstr>
      <vt:lpstr>Podsumowanie diagnozy w LSR</vt:lpstr>
      <vt:lpstr>Podsumowanie diagnozy w LSR</vt:lpstr>
      <vt:lpstr>Prezentacja programu PowerPoint</vt:lpstr>
      <vt:lpstr>Prezentacja programu PowerPoint</vt:lpstr>
      <vt:lpstr>Odbiorcy przedsięwzięć</vt:lpstr>
      <vt:lpstr>Nabory w 2022 roku</vt:lpstr>
      <vt:lpstr>Osiąganie celów LSR</vt:lpstr>
      <vt:lpstr>2. W jakim stopniu jakość składanych projektów wybieranych we wszystkich obszarach tematycznych wpływa na osiąganie wskaźników w zaplanowanym czasie? </vt:lpstr>
      <vt:lpstr>Jakość wniosków</vt:lpstr>
      <vt:lpstr>5. Czy przyjęty system wskaźników dostarcza wszystkie potrzebne informacje niezbędne do określenia skuteczności interwencyjnej strategii?</vt:lpstr>
      <vt:lpstr>System wskaźników w LSR</vt:lpstr>
      <vt:lpstr>System wskaźników</vt:lpstr>
      <vt:lpstr>3. W jakim stopniu stosowane kryteria wyboru projektów spełniają swoją rolę?</vt:lpstr>
      <vt:lpstr>Kryteria wyboru</vt:lpstr>
      <vt:lpstr>Zmiany w kryteriach – rozpoczęcie działalności gospodarczej (2021)</vt:lpstr>
      <vt:lpstr>Zmiany w kryteriach – rozpoczęcie działalności gospodarczej (2021)</vt:lpstr>
      <vt:lpstr>Zmiany w kryteriach – rozwijanie działalności gospodarczej (2021)</vt:lpstr>
      <vt:lpstr>Zmiany w kryteriach – rozwijanie działalności gospodarczej (2021)</vt:lpstr>
      <vt:lpstr>1. Czy realizacja finansowa i rzeczowa LSR przebiegała zgodnie z planem i można ją uznać za zadowalającą?</vt:lpstr>
      <vt:lpstr>Realizacja LSR (cel ogólny 1)</vt:lpstr>
      <vt:lpstr>Realizacja LSR (cel ogólny 2)</vt:lpstr>
      <vt:lpstr>Realizacja operacji 2016-2022</vt:lpstr>
      <vt:lpstr>Czy realizacja finansowa i rzeczowa LSR przebiegała zgodnie z planem i można ją uznać za zadowalającą?</vt:lpstr>
      <vt:lpstr>6. Czy procedury naboru wyboru i realizacji projektów są przyjazne dla beneficjentów?</vt:lpstr>
      <vt:lpstr>Stosowane procedury wyboru operacji</vt:lpstr>
      <vt:lpstr>Procedury naboru i realizacji projektów</vt:lpstr>
      <vt:lpstr>7. Jaka jest skuteczność działania biura LGD (działań animacyjnych, informacyjno-promocyjnych, doradczych)?</vt:lpstr>
      <vt:lpstr>Szkolenia 2022 - pracownicy</vt:lpstr>
      <vt:lpstr>Wskaźniki plan komunikacji</vt:lpstr>
      <vt:lpstr>Wskaźniki plan komunikacji</vt:lpstr>
      <vt:lpstr>Wskaźniki plan komunikacji</vt:lpstr>
      <vt:lpstr>Doradztwo – liczba udzielonych porad</vt:lpstr>
      <vt:lpstr>Podsumowanie spotkania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Dąbrowski</dc:creator>
  <cp:lastModifiedBy>Adam Dąbrowski</cp:lastModifiedBy>
  <cp:revision>3</cp:revision>
  <dcterms:created xsi:type="dcterms:W3CDTF">2021-02-16T20:31:40Z</dcterms:created>
  <dcterms:modified xsi:type="dcterms:W3CDTF">2023-01-31T11:57:46Z</dcterms:modified>
</cp:coreProperties>
</file>